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notesMasterIdLst>
    <p:notesMasterId r:id="rId31"/>
  </p:notesMasterIdLst>
  <p:sldIdLst>
    <p:sldId id="256" r:id="rId3"/>
    <p:sldId id="257" r:id="rId4"/>
    <p:sldId id="267" r:id="rId5"/>
    <p:sldId id="258" r:id="rId6"/>
    <p:sldId id="259" r:id="rId7"/>
    <p:sldId id="268" r:id="rId8"/>
    <p:sldId id="269" r:id="rId9"/>
    <p:sldId id="270" r:id="rId10"/>
    <p:sldId id="266" r:id="rId11"/>
    <p:sldId id="271" r:id="rId12"/>
    <p:sldId id="273" r:id="rId13"/>
    <p:sldId id="262" r:id="rId14"/>
    <p:sldId id="263" r:id="rId15"/>
    <p:sldId id="272" r:id="rId16"/>
    <p:sldId id="274" r:id="rId17"/>
    <p:sldId id="275" r:id="rId18"/>
    <p:sldId id="279" r:id="rId19"/>
    <p:sldId id="280" r:id="rId20"/>
    <p:sldId id="281" r:id="rId21"/>
    <p:sldId id="282" r:id="rId22"/>
    <p:sldId id="284" r:id="rId23"/>
    <p:sldId id="285" r:id="rId24"/>
    <p:sldId id="286" r:id="rId25"/>
    <p:sldId id="287" r:id="rId26"/>
    <p:sldId id="289" r:id="rId27"/>
    <p:sldId id="283" r:id="rId28"/>
    <p:sldId id="288" r:id="rId29"/>
    <p:sldId id="276"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B15CD515-AD1A-4006-A38A-80D03F1E9C78}">
          <p14:sldIdLst>
            <p14:sldId id="256"/>
            <p14:sldId id="257"/>
          </p14:sldIdLst>
        </p14:section>
        <p14:section name="Sección sin título" id="{84DF4C80-288D-4926-B05E-E4164FCD7AA9}">
          <p14:sldIdLst>
            <p14:sldId id="267"/>
            <p14:sldId id="258"/>
            <p14:sldId id="259"/>
            <p14:sldId id="268"/>
            <p14:sldId id="269"/>
            <p14:sldId id="270"/>
            <p14:sldId id="266"/>
            <p14:sldId id="271"/>
            <p14:sldId id="273"/>
            <p14:sldId id="262"/>
            <p14:sldId id="263"/>
            <p14:sldId id="272"/>
            <p14:sldId id="274"/>
          </p14:sldIdLst>
        </p14:section>
        <p14:section name="Sección sin título" id="{2E6F2F76-9C08-49FB-8306-A2A3A1119E42}">
          <p14:sldIdLst>
            <p14:sldId id="275"/>
            <p14:sldId id="279"/>
            <p14:sldId id="280"/>
            <p14:sldId id="281"/>
            <p14:sldId id="282"/>
            <p14:sldId id="284"/>
            <p14:sldId id="285"/>
            <p14:sldId id="286"/>
            <p14:sldId id="287"/>
            <p14:sldId id="289"/>
            <p14:sldId id="283"/>
            <p14:sldId id="288"/>
            <p14:sldId id="276"/>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C69D"/>
    <a:srgbClr val="FFFF99"/>
    <a:srgbClr val="FFDC33"/>
    <a:srgbClr val="BAC8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79" autoAdjust="0"/>
    <p:restoredTop sz="94660"/>
  </p:normalViewPr>
  <p:slideViewPr>
    <p:cSldViewPr snapToGrid="0">
      <p:cViewPr varScale="1">
        <p:scale>
          <a:sx n="72" d="100"/>
          <a:sy n="72" d="100"/>
        </p:scale>
        <p:origin x="666"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1" Type="http://schemas.openxmlformats.org/officeDocument/2006/relationships/oleObject" Target="file:///C:\Users\Hernan\Documents\Digital%20House\Data%20Science\Curso\Desafio%203\EcoBicis\resumen%20de%20informaci&#243;n%20-%20ecobici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bar3DChart>
        <c:barDir val="bar"/>
        <c:grouping val="clustered"/>
        <c:varyColors val="0"/>
        <c:ser>
          <c:idx val="0"/>
          <c:order val="0"/>
          <c:tx>
            <c:strRef>
              <c:f>EDAD!$H$29</c:f>
              <c:strCache>
                <c:ptCount val="1"/>
                <c:pt idx="0">
                  <c:v>MUJER</c:v>
                </c:pt>
              </c:strCache>
            </c:strRef>
          </c:tx>
          <c:invertIfNegative val="0"/>
          <c:cat>
            <c:strRef>
              <c:f>EDAD!$I$28:$M$28</c:f>
              <c:strCache>
                <c:ptCount val="5"/>
                <c:pt idx="0">
                  <c:v>0-20</c:v>
                </c:pt>
                <c:pt idx="1">
                  <c:v>21-30</c:v>
                </c:pt>
                <c:pt idx="2">
                  <c:v>31-40</c:v>
                </c:pt>
                <c:pt idx="3">
                  <c:v>41-50</c:v>
                </c:pt>
                <c:pt idx="4">
                  <c:v>51-100</c:v>
                </c:pt>
              </c:strCache>
            </c:strRef>
          </c:cat>
          <c:val>
            <c:numRef>
              <c:f>EDAD!$I$29:$M$29</c:f>
              <c:numCache>
                <c:formatCode>0.0%</c:formatCode>
                <c:ptCount val="5"/>
                <c:pt idx="0">
                  <c:v>6.3462499839770301E-2</c:v>
                </c:pt>
                <c:pt idx="1">
                  <c:v>0.46932947072923742</c:v>
                </c:pt>
                <c:pt idx="2">
                  <c:v>0.23209336905387565</c:v>
                </c:pt>
                <c:pt idx="3">
                  <c:v>0.141585376796175</c:v>
                </c:pt>
                <c:pt idx="4">
                  <c:v>9.3529283580941633E-2</c:v>
                </c:pt>
              </c:numCache>
            </c:numRef>
          </c:val>
          <c:extLst>
            <c:ext xmlns:c16="http://schemas.microsoft.com/office/drawing/2014/chart" uri="{C3380CC4-5D6E-409C-BE32-E72D297353CC}">
              <c16:uniqueId val="{00000000-3D87-4ACE-8FB1-5365CE863CA0}"/>
            </c:ext>
          </c:extLst>
        </c:ser>
        <c:ser>
          <c:idx val="1"/>
          <c:order val="1"/>
          <c:tx>
            <c:strRef>
              <c:f>EDAD!$H$30</c:f>
              <c:strCache>
                <c:ptCount val="1"/>
                <c:pt idx="0">
                  <c:v>HOMBRE</c:v>
                </c:pt>
              </c:strCache>
            </c:strRef>
          </c:tx>
          <c:invertIfNegative val="0"/>
          <c:cat>
            <c:strRef>
              <c:f>EDAD!$I$28:$M$28</c:f>
              <c:strCache>
                <c:ptCount val="5"/>
                <c:pt idx="0">
                  <c:v>0-20</c:v>
                </c:pt>
                <c:pt idx="1">
                  <c:v>21-30</c:v>
                </c:pt>
                <c:pt idx="2">
                  <c:v>31-40</c:v>
                </c:pt>
                <c:pt idx="3">
                  <c:v>41-50</c:v>
                </c:pt>
                <c:pt idx="4">
                  <c:v>51-100</c:v>
                </c:pt>
              </c:strCache>
            </c:strRef>
          </c:cat>
          <c:val>
            <c:numRef>
              <c:f>EDAD!$I$30:$M$30</c:f>
              <c:numCache>
                <c:formatCode>0.0%</c:formatCode>
                <c:ptCount val="5"/>
                <c:pt idx="0">
                  <c:v>6.9455828819452947E-2</c:v>
                </c:pt>
                <c:pt idx="1">
                  <c:v>0.43085998860756769</c:v>
                </c:pt>
                <c:pt idx="2">
                  <c:v>0.27157698168558986</c:v>
                </c:pt>
                <c:pt idx="3">
                  <c:v>0.13831603047250587</c:v>
                </c:pt>
                <c:pt idx="4">
                  <c:v>8.9791170414883575E-2</c:v>
                </c:pt>
              </c:numCache>
            </c:numRef>
          </c:val>
          <c:extLst>
            <c:ext xmlns:c16="http://schemas.microsoft.com/office/drawing/2014/chart" uri="{C3380CC4-5D6E-409C-BE32-E72D297353CC}">
              <c16:uniqueId val="{00000001-3D87-4ACE-8FB1-5365CE863CA0}"/>
            </c:ext>
          </c:extLst>
        </c:ser>
        <c:dLbls>
          <c:showLegendKey val="0"/>
          <c:showVal val="0"/>
          <c:showCatName val="0"/>
          <c:showSerName val="0"/>
          <c:showPercent val="0"/>
          <c:showBubbleSize val="0"/>
        </c:dLbls>
        <c:gapWidth val="150"/>
        <c:shape val="box"/>
        <c:axId val="186645888"/>
        <c:axId val="170521728"/>
        <c:axId val="0"/>
      </c:bar3DChart>
      <c:catAx>
        <c:axId val="186645888"/>
        <c:scaling>
          <c:orientation val="minMax"/>
        </c:scaling>
        <c:delete val="0"/>
        <c:axPos val="l"/>
        <c:numFmt formatCode="General" sourceLinked="0"/>
        <c:majorTickMark val="out"/>
        <c:minorTickMark val="none"/>
        <c:tickLblPos val="nextTo"/>
        <c:txPr>
          <a:bodyPr/>
          <a:lstStyle/>
          <a:p>
            <a:pPr>
              <a:defRPr sz="1400" b="1"/>
            </a:pPr>
            <a:endParaRPr lang="es-MX"/>
          </a:p>
        </c:txPr>
        <c:crossAx val="170521728"/>
        <c:crosses val="autoZero"/>
        <c:auto val="1"/>
        <c:lblAlgn val="ctr"/>
        <c:lblOffset val="100"/>
        <c:noMultiLvlLbl val="0"/>
      </c:catAx>
      <c:valAx>
        <c:axId val="170521728"/>
        <c:scaling>
          <c:orientation val="minMax"/>
        </c:scaling>
        <c:delete val="0"/>
        <c:axPos val="b"/>
        <c:majorGridlines/>
        <c:numFmt formatCode="0.0%" sourceLinked="1"/>
        <c:majorTickMark val="out"/>
        <c:minorTickMark val="none"/>
        <c:tickLblPos val="nextTo"/>
        <c:crossAx val="186645888"/>
        <c:crosses val="autoZero"/>
        <c:crossBetween val="between"/>
      </c:valAx>
    </c:plotArea>
    <c:legend>
      <c:legendPos val="r"/>
      <c:layout>
        <c:manualLayout>
          <c:xMode val="edge"/>
          <c:yMode val="edge"/>
          <c:x val="0.83679747762857837"/>
          <c:y val="0.32152371302837068"/>
          <c:w val="0.15356799079946915"/>
          <c:h val="0.3142461051102593"/>
        </c:manualLayout>
      </c:layout>
      <c:overlay val="0"/>
      <c:txPr>
        <a:bodyPr/>
        <a:lstStyle/>
        <a:p>
          <a:pPr>
            <a:defRPr sz="2000"/>
          </a:pPr>
          <a:endParaRPr lang="es-MX"/>
        </a:p>
      </c:txPr>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1BF5CD-CEF0-48BA-B68E-FBA06039B4D6}" type="datetimeFigureOut">
              <a:rPr lang="es-AR" smtClean="0"/>
              <a:t>13/7/2019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38D7E6-E1F3-460D-AD71-89554FCE5AB3}" type="slidenum">
              <a:rPr lang="es-AR" smtClean="0"/>
              <a:t>‹Nº›</a:t>
            </a:fld>
            <a:endParaRPr lang="es-AR"/>
          </a:p>
        </p:txBody>
      </p:sp>
    </p:spTree>
    <p:extLst>
      <p:ext uri="{BB962C8B-B14F-4D97-AF65-F5344CB8AC3E}">
        <p14:creationId xmlns:p14="http://schemas.microsoft.com/office/powerpoint/2010/main" val="3930867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14970C-3301-4DD8-87C8-448E3F893981}"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8178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Diagrama de flujo: Retraso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Diagrama de flujo: Retraso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ángulo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Rectángulo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Rectángulo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Rectángulo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Rectángulo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2" name="Título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rtlCol="0"/>
          <a:lstStyle>
            <a:lvl1pPr>
              <a:defRPr/>
            </a:lvl1pPr>
          </a:lstStyle>
          <a:p>
            <a:pPr rtl="0"/>
            <a:r>
              <a:rPr lang="es-ES" noProof="0" dirty="0"/>
              <a:t>HAGA CLIC PARA EDITAR</a:t>
            </a:r>
            <a:br>
              <a:rPr lang="es-ES" noProof="0" dirty="0"/>
            </a:br>
            <a:r>
              <a:rPr lang="es-ES" noProof="0" dirty="0"/>
              <a:t>TÍTULO DEL PATRÓN</a:t>
            </a:r>
            <a:br>
              <a:rPr lang="es-ES" noProof="0" dirty="0"/>
            </a:br>
            <a:r>
              <a:rPr lang="es-ES" noProof="0" dirty="0"/>
              <a:t>ESTILO</a:t>
            </a:r>
          </a:p>
        </p:txBody>
      </p:sp>
      <p:sp>
        <p:nvSpPr>
          <p:cNvPr id="8" name="Marcador de posición de texto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rtlCol="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20XX-20XX</a:t>
            </a:r>
          </a:p>
        </p:txBody>
      </p:sp>
      <p:sp>
        <p:nvSpPr>
          <p:cNvPr id="9" name="Marcador de posición de texto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rtlCol="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Plan de 3 años</a:t>
            </a:r>
          </a:p>
        </p:txBody>
      </p:sp>
      <p:sp>
        <p:nvSpPr>
          <p:cNvPr id="106" name="Marcador de posición de imagen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rtlCol="0" anchor="ctr" anchorCtr="0">
            <a:noAutofit/>
          </a:bodyPr>
          <a:lstStyle>
            <a:lvl1pPr marL="0" indent="0" algn="ctr">
              <a:buNone/>
              <a:defRPr sz="1200"/>
            </a:lvl1pPr>
          </a:lstStyle>
          <a:p>
            <a:pPr rtl="0"/>
            <a:r>
              <a:rPr lang="es-ES" noProof="0"/>
              <a:t>Haga clic en el icono para agregar una imagen</a:t>
            </a:r>
            <a:endParaRPr lang="es-ES" noProof="0" dirty="0"/>
          </a:p>
        </p:txBody>
      </p:sp>
      <p:sp>
        <p:nvSpPr>
          <p:cNvPr id="108" name="Marcador de texto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rtlCol="0" anchor="ctr" anchorCtr="0">
            <a:normAutofit/>
          </a:bodyPr>
          <a:lstStyle>
            <a:lvl1pPr marL="0" indent="0" algn="ctr">
              <a:buNone/>
              <a:defRPr lang="ru-RU" sz="2200" kern="1200" dirty="0">
                <a:solidFill>
                  <a:srgbClr val="454D55"/>
                </a:solidFill>
                <a:latin typeface="+mj-lt"/>
                <a:ea typeface="+mn-ea"/>
                <a:cs typeface="+mn-cs"/>
              </a:defRPr>
            </a:lvl1pPr>
          </a:lstStyle>
          <a:p>
            <a:pPr lvl="0" rtl="0"/>
            <a:r>
              <a:rPr lang="es-ES" noProof="0" dirty="0"/>
              <a:t>20XX</a:t>
            </a:r>
          </a:p>
        </p:txBody>
      </p:sp>
      <p:sp>
        <p:nvSpPr>
          <p:cNvPr id="44" name="Marcador de texto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T1</a:t>
            </a:r>
          </a:p>
        </p:txBody>
      </p:sp>
      <p:sp>
        <p:nvSpPr>
          <p:cNvPr id="80" name="Marcador de posición de texto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rtlCol="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81" name="Marcador de posición de texto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50" name="Marcador de texto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T2</a:t>
            </a:r>
          </a:p>
        </p:txBody>
      </p:sp>
      <p:sp>
        <p:nvSpPr>
          <p:cNvPr id="82" name="Marcador de posición de texto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rtlCol="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83" name="Marcador de posición de texto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49" name="Marcador de texto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T3</a:t>
            </a:r>
          </a:p>
        </p:txBody>
      </p:sp>
      <p:sp>
        <p:nvSpPr>
          <p:cNvPr id="84" name="Marcador de posición de texto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rtlCol="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85" name="Marcador de posición de texto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46" name="Marcador de texto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T4</a:t>
            </a:r>
          </a:p>
        </p:txBody>
      </p:sp>
      <p:sp>
        <p:nvSpPr>
          <p:cNvPr id="86" name="Marcador de posición de texto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rtlCol="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87" name="Marcador de posición de texto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73" name="Marcador de texto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rtlCol="0" anchor="ctr" anchorCtr="0">
            <a:normAutofit/>
          </a:bodyPr>
          <a:lstStyle>
            <a:lvl1pPr marL="0" indent="0" algn="ctr">
              <a:buNone/>
              <a:defRPr lang="ru-RU" sz="2200" kern="1200" dirty="0">
                <a:solidFill>
                  <a:schemeClr val="bg1"/>
                </a:solidFill>
                <a:latin typeface="+mj-lt"/>
                <a:ea typeface="+mn-ea"/>
                <a:cs typeface="+mn-cs"/>
              </a:defRPr>
            </a:lvl1pPr>
          </a:lstStyle>
          <a:p>
            <a:pPr lvl="0" rtl="0"/>
            <a:r>
              <a:rPr lang="es-ES" noProof="0" dirty="0"/>
              <a:t>20XX</a:t>
            </a:r>
          </a:p>
        </p:txBody>
      </p:sp>
      <p:sp>
        <p:nvSpPr>
          <p:cNvPr id="57" name="Marcador de texto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T1</a:t>
            </a:r>
          </a:p>
        </p:txBody>
      </p:sp>
      <p:sp>
        <p:nvSpPr>
          <p:cNvPr id="94" name="Marcador de posición de texto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rtlCol="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95" name="Marcador de posición de texto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58" name="Marcador de texto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T2</a:t>
            </a:r>
          </a:p>
        </p:txBody>
      </p:sp>
      <p:sp>
        <p:nvSpPr>
          <p:cNvPr id="90" name="Marcador de posición de texto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rtlCol="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91" name="Marcador de posición de texto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59" name="Marcador de texto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T3</a:t>
            </a:r>
          </a:p>
        </p:txBody>
      </p:sp>
      <p:sp>
        <p:nvSpPr>
          <p:cNvPr id="92" name="Marcador de posición de texto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rtlCol="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93" name="Marcador de posición de texto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56" name="Marcador de texto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T4</a:t>
            </a:r>
          </a:p>
        </p:txBody>
      </p:sp>
      <p:sp>
        <p:nvSpPr>
          <p:cNvPr id="88" name="Marcador de posición de texto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rtlCol="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89" name="Marcador de posición de texto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75" name="Marcador de texto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rtlCol="0" anchor="ctr" anchorCtr="0">
            <a:normAutofit/>
          </a:bodyPr>
          <a:lstStyle>
            <a:lvl1pPr marL="0" indent="0" algn="ctr">
              <a:buNone/>
              <a:defRPr lang="ru-RU" sz="2200" kern="1200" dirty="0">
                <a:solidFill>
                  <a:schemeClr val="bg1"/>
                </a:solidFill>
                <a:latin typeface="+mj-lt"/>
                <a:ea typeface="+mn-ea"/>
                <a:cs typeface="+mn-cs"/>
              </a:defRPr>
            </a:lvl1pPr>
          </a:lstStyle>
          <a:p>
            <a:pPr lvl="0" rtl="0"/>
            <a:r>
              <a:rPr lang="es-ES" noProof="0" dirty="0"/>
              <a:t>20XX</a:t>
            </a:r>
          </a:p>
        </p:txBody>
      </p:sp>
      <p:sp>
        <p:nvSpPr>
          <p:cNvPr id="60" name="Marcador de texto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T1</a:t>
            </a:r>
          </a:p>
        </p:txBody>
      </p:sp>
      <p:sp>
        <p:nvSpPr>
          <p:cNvPr id="96" name="Marcador de posición de texto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rtlCol="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97" name="Marcador de posición de texto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63" name="Marcador de texto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T2</a:t>
            </a:r>
          </a:p>
        </p:txBody>
      </p:sp>
      <p:sp>
        <p:nvSpPr>
          <p:cNvPr id="100" name="Marcador de posición de texto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rtlCol="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101" name="Marcador de posición de texto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62" name="Marcador de texto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T3</a:t>
            </a:r>
          </a:p>
        </p:txBody>
      </p:sp>
      <p:sp>
        <p:nvSpPr>
          <p:cNvPr id="98" name="Marcador de posición de texto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rtlCol="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99" name="Marcador de posición de texto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61" name="Marcador de texto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rtlCol="0" anchor="ctr" anchorCtr="0">
            <a:normAutofit/>
          </a:bodyPr>
          <a:lstStyle>
            <a:lvl1pPr marL="0" indent="0" algn="ctr">
              <a:buNone/>
              <a:defRPr sz="3000">
                <a:solidFill>
                  <a:srgbClr val="454D55"/>
                </a:solidFill>
                <a:latin typeface="+mj-lt"/>
              </a:defRPr>
            </a:lvl1pPr>
          </a:lstStyle>
          <a:p>
            <a:pPr lvl="0" rtl="0"/>
            <a:r>
              <a:rPr lang="es-ES" noProof="0" dirty="0"/>
              <a:t>T4</a:t>
            </a:r>
          </a:p>
        </p:txBody>
      </p:sp>
      <p:sp>
        <p:nvSpPr>
          <p:cNvPr id="102" name="Marcador de posición de texto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rtlCol="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TÍTULO DEL HITO</a:t>
            </a:r>
          </a:p>
        </p:txBody>
      </p:sp>
      <p:sp>
        <p:nvSpPr>
          <p:cNvPr id="103" name="Marcador de posición de texto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rtlCol="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rtl="0"/>
            <a:r>
              <a:rPr lang="es-ES" noProof="0" dirty="0"/>
              <a:t>Descripción del hito</a:t>
            </a:r>
          </a:p>
        </p:txBody>
      </p:sp>
      <p:sp>
        <p:nvSpPr>
          <p:cNvPr id="110" name="Marcador de texto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rtlCol="0" anchor="ctr" anchorCtr="0">
            <a:normAutofit/>
          </a:bodyPr>
          <a:lstStyle>
            <a:lvl1pPr marL="0" indent="0" algn="ctr">
              <a:buNone/>
              <a:defRPr lang="ru-RU" sz="2200" kern="1200" dirty="0">
                <a:solidFill>
                  <a:srgbClr val="454D55"/>
                </a:solidFill>
                <a:latin typeface="+mj-lt"/>
                <a:ea typeface="+mn-ea"/>
                <a:cs typeface="+mn-cs"/>
              </a:defRPr>
            </a:lvl1pPr>
          </a:lstStyle>
          <a:p>
            <a:pPr lvl="0" rtl="0"/>
            <a:r>
              <a:rPr lang="es-ES" noProof="0" dirty="0"/>
              <a:t>20XX</a:t>
            </a:r>
          </a:p>
        </p:txBody>
      </p:sp>
      <p:sp>
        <p:nvSpPr>
          <p:cNvPr id="5" name="Marcador de pie de página 4">
            <a:extLst>
              <a:ext uri="{FF2B5EF4-FFF2-40B4-BE49-F238E27FC236}">
                <a16:creationId xmlns:a16="http://schemas.microsoft.com/office/drawing/2014/main" id="{4953E081-530B-464A-B47C-C858A60EB2EA}"/>
              </a:ext>
            </a:extLst>
          </p:cNvPr>
          <p:cNvSpPr>
            <a:spLocks noGrp="1"/>
          </p:cNvSpPr>
          <p:nvPr>
            <p:ph type="ftr" sz="quarter" idx="11"/>
          </p:nvPr>
        </p:nvSpPr>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454D55"/>
                </a:solidFill>
                <a:effectLst/>
                <a:uLnTx/>
                <a:uFillTx/>
                <a:latin typeface="Segoe UI"/>
                <a:ea typeface="+mn-ea"/>
                <a:cs typeface="+mn-cs"/>
              </a:rPr>
              <a:t>AGREGAR UN PIE DE PÁGINA</a:t>
            </a:r>
          </a:p>
        </p:txBody>
      </p:sp>
      <p:sp>
        <p:nvSpPr>
          <p:cNvPr id="4" name="Marcador de fecha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rtlCol="0"/>
          <a:lstStyle/>
          <a:p>
            <a:pPr marL="0" marR="0" lvl="0" indent="0" algn="r" defTabSz="914400" rtl="0" eaLnBrk="1" fontAlgn="auto" latinLnBrk="0" hangingPunct="1">
              <a:lnSpc>
                <a:spcPct val="100000"/>
              </a:lnSpc>
              <a:spcBef>
                <a:spcPts val="0"/>
              </a:spcBef>
              <a:spcAft>
                <a:spcPts val="0"/>
              </a:spcAft>
              <a:buClrTx/>
              <a:buSzTx/>
              <a:buFontTx/>
              <a:buNone/>
              <a:tabLst/>
              <a:defRPr/>
            </a:pPr>
            <a:fld id="{B223A00F-C59B-48F1-A508-137508E4EF11}" type="datetime1">
              <a:rPr kumimoji="0" lang="es-ES" sz="900" b="0" i="1" u="none" strike="noStrike" kern="1200" cap="none" spc="0" normalizeH="0" baseline="0" noProof="0" smtClean="0">
                <a:ln>
                  <a:noFill/>
                </a:ln>
                <a:solidFill>
                  <a:srgbClr val="454D55"/>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13/07/2019</a:t>
            </a:fld>
            <a:endParaRPr kumimoji="0" lang="es-ES" sz="9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6" name="Marcador de posición de número de diapositiva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fld id="{93C1428B-5ACF-4E79-A091-05E2328DA75D}" type="slidenum">
              <a:rPr kumimoji="0" lang="es-ES" sz="900" b="0" i="1" u="none" strike="noStrike" kern="1200" cap="none" spc="0" normalizeH="0" baseline="0" noProof="0" smtClean="0">
                <a:ln>
                  <a:noFill/>
                </a:ln>
                <a:solidFill>
                  <a:srgbClr val="454D55"/>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s-ES" sz="900" b="0"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1850303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7/13/2019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7/13/2019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7/13/2019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pPr rtl="0"/>
            <a:r>
              <a:rPr lang="es-ES" noProof="0" dirty="0"/>
              <a:t>Haga clic para modificar el estilo de título del patrón</a:t>
            </a:r>
          </a:p>
        </p:txBody>
      </p:sp>
      <p:sp>
        <p:nvSpPr>
          <p:cNvPr id="3" name="Marcador de posición de texto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rtl="0"/>
            <a:r>
              <a:rPr lang="es-ES" noProof="0" dirty="0"/>
              <a:t>Editar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EF4A86-4548-476A-81F8-78D0DC13A70A}" type="datetime1">
              <a:rPr kumimoji="0" lang="es-ES" sz="900" b="0" i="1" u="none" strike="noStrike" kern="1200" cap="none" spc="0" normalizeH="0" baseline="0" noProof="0" smtClean="0">
                <a:ln>
                  <a:noFill/>
                </a:ln>
                <a:solidFill>
                  <a:srgbClr val="454D55"/>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13/07/2019</a:t>
            </a:fld>
            <a:endParaRPr kumimoji="0" lang="es-ES" sz="900" b="0" i="1" u="none" strike="noStrike" kern="1200" cap="none" spc="0" normalizeH="0" baseline="0" noProof="0" dirty="0">
              <a:ln>
                <a:noFill/>
              </a:ln>
              <a:solidFill>
                <a:srgbClr val="454D55"/>
              </a:solidFill>
              <a:effectLst/>
              <a:uLnTx/>
              <a:uFillTx/>
              <a:latin typeface="Segoe UI"/>
              <a:ea typeface="+mn-ea"/>
              <a:cs typeface="+mn-cs"/>
            </a:endParaRPr>
          </a:p>
        </p:txBody>
      </p:sp>
      <p:sp>
        <p:nvSpPr>
          <p:cNvPr id="5" name="Marcador de pie de página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454D55"/>
                </a:solidFill>
                <a:effectLst/>
                <a:uLnTx/>
                <a:uFillTx/>
                <a:latin typeface="Segoe UI"/>
                <a:ea typeface="+mn-ea"/>
                <a:cs typeface="+mn-cs"/>
              </a:rPr>
              <a:t>AGREGAR UN PIE DE PÁGINA</a:t>
            </a:r>
          </a:p>
        </p:txBody>
      </p:sp>
      <p:sp>
        <p:nvSpPr>
          <p:cNvPr id="6" name="Marcador de posición de número de diapositiva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93C1428B-5ACF-4E79-A091-05E2328DA75D}" type="slidenum">
              <a:rPr kumimoji="0" lang="es-ES" sz="900" b="0" i="1" u="none" strike="noStrike" kern="1200" cap="none" spc="0" normalizeH="0" baseline="0" noProof="0" smtClean="0">
                <a:ln>
                  <a:noFill/>
                </a:ln>
                <a:solidFill>
                  <a:srgbClr val="454D55"/>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‹Nº›</a:t>
            </a:fld>
            <a:endParaRPr kumimoji="0" lang="es-ES" sz="900" b="0" i="1" u="none" strike="noStrike" kern="1200" cap="none" spc="0" normalizeH="0" baseline="0" noProof="0" dirty="0">
              <a:ln>
                <a:noFill/>
              </a:ln>
              <a:solidFill>
                <a:srgbClr val="454D55"/>
              </a:solidFill>
              <a:effectLst/>
              <a:uLnTx/>
              <a:uFillTx/>
              <a:latin typeface="Segoe UI"/>
              <a:ea typeface="+mn-ea"/>
              <a:cs typeface="+mn-cs"/>
            </a:endParaRPr>
          </a:p>
        </p:txBody>
      </p:sp>
    </p:spTree>
    <p:extLst>
      <p:ext uri="{BB962C8B-B14F-4D97-AF65-F5344CB8AC3E}">
        <p14:creationId xmlns:p14="http://schemas.microsoft.com/office/powerpoint/2010/main" val="2348916000"/>
      </p:ext>
    </p:extLst>
  </p:cSld>
  <p:clrMap bg1="lt1" tx1="dk1" bg2="lt2" tx2="dk2" accent1="accent1" accent2="accent2" accent3="accent3" accent4="accent4" accent5="accent5" accent6="accent6" hlink="hlink" folHlink="folHlink"/>
  <p:sldLayoutIdLst>
    <p:sldLayoutId id="2147483670"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BEBA8EAE-BF5A-486C-A8C5-ECC9F3942E4B}">
                <a14:imgProps xmlns:a14="http://schemas.microsoft.com/office/drawing/2010/main">
                  <a14:imgLayer r:embed="rId3">
                    <a14:imgEffect>
                      <a14:artisticGlowEdges trans="33000"/>
                    </a14:imgEffect>
                  </a14:imgLayer>
                </a14:imgProps>
              </a:ext>
              <a:ext uri="{28A0092B-C50C-407E-A947-70E740481C1C}">
                <a14:useLocalDpi xmlns:a14="http://schemas.microsoft.com/office/drawing/2010/main" val="0"/>
              </a:ext>
            </a:extLst>
          </a:blip>
          <a:stretch>
            <a:fillRect/>
          </a:stretch>
        </p:blipFill>
        <p:spPr>
          <a:xfrm>
            <a:off x="1394209" y="540457"/>
            <a:ext cx="9903150" cy="5559662"/>
          </a:xfrm>
          <a:prstGeom prst="roundRect">
            <a:avLst>
              <a:gd name="adj" fmla="val 11111"/>
            </a:avLst>
          </a:prstGeom>
          <a:ln w="127000" cap="rnd">
            <a:solidFill>
              <a:schemeClr val="bg1"/>
            </a:solidFill>
            <a:prstDash val="solid"/>
          </a:ln>
          <a:effectLst>
            <a:glow rad="127000">
              <a:schemeClr val="tx1">
                <a:alpha val="50000"/>
              </a:schemeClr>
            </a:glow>
            <a:outerShdw blurRad="101600" dist="50800" dir="7200000" algn="tl" rotWithShape="0">
              <a:schemeClr val="tx1">
                <a:alpha val="45000"/>
              </a:schemeClr>
            </a:outerShdw>
          </a:effectLst>
          <a:scene3d>
            <a:camera prst="perspectiveFront" fov="5400000"/>
            <a:lightRig rig="threePt" dir="t">
              <a:rot lat="0" lon="0" rev="19200000"/>
            </a:lightRig>
          </a:scene3d>
          <a:sp3d extrusionH="25400">
            <a:bevelT w="304800" h="152400" prst="hardEdge"/>
            <a:extrusionClr>
              <a:srgbClr val="FFFFFF"/>
            </a:extrusionClr>
          </a:sp3d>
        </p:spPr>
      </p:pic>
      <p:pic>
        <p:nvPicPr>
          <p:cNvPr id="5" name="Marcador de posición de imagen 49">
            <a:extLst>
              <a:ext uri="{FF2B5EF4-FFF2-40B4-BE49-F238E27FC236}">
                <a16:creationId xmlns:a16="http://schemas.microsoft.com/office/drawing/2014/main" id="{AA0BD572-8873-4C60-84A2-F8D4F9A446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66960" y="222094"/>
            <a:ext cx="2024238" cy="192742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ítulo 1"/>
          <p:cNvSpPr>
            <a:spLocks noGrp="1"/>
          </p:cNvSpPr>
          <p:nvPr>
            <p:ph type="ctrTitle"/>
          </p:nvPr>
        </p:nvSpPr>
        <p:spPr>
          <a:xfrm>
            <a:off x="2952206" y="1025424"/>
            <a:ext cx="6858000" cy="1442462"/>
          </a:xfrm>
        </p:spPr>
        <p:txBody>
          <a:bodyPr>
            <a:noAutofit/>
          </a:bodyPr>
          <a:lstStyle/>
          <a:p>
            <a:pPr algn="ctr"/>
            <a:r>
              <a:rPr lang="es-ES" sz="9600" b="1" dirty="0">
                <a:latin typeface="Calibri" panose="020F0502020204030204" pitchFamily="34" charset="0"/>
                <a:cs typeface="Calibri" panose="020F0502020204030204" pitchFamily="34" charset="0"/>
              </a:rPr>
              <a:t>Desafío</a:t>
            </a:r>
            <a:r>
              <a:rPr lang="es-ES" sz="9600" dirty="0">
                <a:latin typeface="Calibri" panose="020F0502020204030204" pitchFamily="34" charset="0"/>
                <a:cs typeface="Calibri" panose="020F0502020204030204" pitchFamily="34" charset="0"/>
              </a:rPr>
              <a:t> N°3</a:t>
            </a:r>
            <a:endParaRPr lang="es-AR" sz="9600" dirty="0">
              <a:latin typeface="Calibri" panose="020F0502020204030204" pitchFamily="34" charset="0"/>
              <a:cs typeface="Calibri" panose="020F0502020204030204" pitchFamily="34" charset="0"/>
            </a:endParaRPr>
          </a:p>
        </p:txBody>
      </p:sp>
      <p:sp>
        <p:nvSpPr>
          <p:cNvPr id="7" name="Marcador de posición de fecha 2">
            <a:extLst>
              <a:ext uri="{FF2B5EF4-FFF2-40B4-BE49-F238E27FC236}">
                <a16:creationId xmlns:a16="http://schemas.microsoft.com/office/drawing/2014/main" id="{8F0B8AAA-F436-42D2-B561-5E65C6A014F8}"/>
              </a:ext>
            </a:extLst>
          </p:cNvPr>
          <p:cNvSpPr>
            <a:spLocks noGrp="1"/>
          </p:cNvSpPr>
          <p:nvPr>
            <p:ph type="dt" sz="half" idx="10"/>
          </p:nvPr>
        </p:nvSpPr>
        <p:spPr>
          <a:xfrm>
            <a:off x="10853842" y="6380598"/>
            <a:ext cx="1209601" cy="372961"/>
          </a:xfrm>
        </p:spPr>
        <p:txBody>
          <a:bodyPr rtlCol="0"/>
          <a:lstStyle/>
          <a:p>
            <a:pPr rtl="0"/>
            <a:fld id="{E9827079-2903-46DF-8CB9-5B6DE0E4E008}" type="datetime1">
              <a:rPr lang="es-ES" sz="1400" smtClean="0">
                <a:solidFill>
                  <a:schemeClr val="tx1"/>
                </a:solidFill>
                <a:latin typeface="Arial" panose="020B0604020202020204" pitchFamily="34" charset="0"/>
                <a:cs typeface="Arial" panose="020B0604020202020204" pitchFamily="34" charset="0"/>
              </a:rPr>
              <a:t>13/07/2019</a:t>
            </a:fld>
            <a:endParaRPr lang="es-ES" sz="1400" dirty="0">
              <a:solidFill>
                <a:schemeClr val="tx1"/>
              </a:solidFill>
              <a:latin typeface="Arial" panose="020B0604020202020204" pitchFamily="34" charset="0"/>
              <a:cs typeface="Arial" panose="020B0604020202020204" pitchFamily="34" charset="0"/>
            </a:endParaRPr>
          </a:p>
        </p:txBody>
      </p:sp>
      <p:sp>
        <p:nvSpPr>
          <p:cNvPr id="8" name="Título 1"/>
          <p:cNvSpPr txBox="1">
            <a:spLocks/>
          </p:cNvSpPr>
          <p:nvPr/>
        </p:nvSpPr>
        <p:spPr>
          <a:xfrm>
            <a:off x="2394752" y="6154717"/>
            <a:ext cx="2194665" cy="59884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es-ES" sz="3200" b="1" dirty="0">
                <a:latin typeface="Calibri" panose="020F0502020204030204" pitchFamily="34" charset="0"/>
                <a:cs typeface="Calibri" panose="020F0502020204030204" pitchFamily="34" charset="0"/>
              </a:rPr>
              <a:t>Grupo N°3</a:t>
            </a:r>
            <a:endParaRPr lang="es-AR" sz="3200" dirty="0">
              <a:latin typeface="Calibri" panose="020F0502020204030204" pitchFamily="34" charset="0"/>
              <a:cs typeface="Calibri" panose="020F0502020204030204" pitchFamily="34" charset="0"/>
            </a:endParaRPr>
          </a:p>
        </p:txBody>
      </p:sp>
      <p:sp>
        <p:nvSpPr>
          <p:cNvPr id="9" name="Título 1"/>
          <p:cNvSpPr txBox="1">
            <a:spLocks/>
          </p:cNvSpPr>
          <p:nvPr/>
        </p:nvSpPr>
        <p:spPr>
          <a:xfrm>
            <a:off x="6923316" y="5277002"/>
            <a:ext cx="4219302" cy="64223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pPr algn="ctr"/>
            <a:r>
              <a:rPr lang="es-ES" sz="3200" b="1" dirty="0">
                <a:solidFill>
                  <a:srgbClr val="FFDC33"/>
                </a:solidFill>
                <a:latin typeface="Calibri" panose="020F0502020204030204" pitchFamily="34" charset="0"/>
                <a:cs typeface="Calibri" panose="020F0502020204030204" pitchFamily="34" charset="0"/>
              </a:rPr>
              <a:t>USUARIOS DE ECOBICIS</a:t>
            </a:r>
            <a:endParaRPr lang="es-AR" sz="3200" dirty="0">
              <a:solidFill>
                <a:srgbClr val="FFDC33"/>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96253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DF4F05A-4E8F-4BBC-8DB5-61E38C64EBB2}"/>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pic>
        <p:nvPicPr>
          <p:cNvPr id="8" name="Imagen 7"/>
          <p:cNvPicPr>
            <a:picLocks noChangeAspect="1"/>
          </p:cNvPicPr>
          <p:nvPr/>
        </p:nvPicPr>
        <p:blipFill>
          <a:blip r:embed="rId2"/>
          <a:stretch>
            <a:fillRect/>
          </a:stretch>
        </p:blipFill>
        <p:spPr>
          <a:xfrm>
            <a:off x="1039223" y="622872"/>
            <a:ext cx="9384937" cy="6038677"/>
          </a:xfrm>
          <a:prstGeom prst="rect">
            <a:avLst/>
          </a:prstGeom>
        </p:spPr>
      </p:pic>
    </p:spTree>
    <p:extLst>
      <p:ext uri="{BB962C8B-B14F-4D97-AF65-F5344CB8AC3E}">
        <p14:creationId xmlns:p14="http://schemas.microsoft.com/office/powerpoint/2010/main" val="37290973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DDF4F05A-4E8F-4BBC-8DB5-61E38C64EBB2}"/>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pic>
        <p:nvPicPr>
          <p:cNvPr id="6" name="Imagen 5"/>
          <p:cNvPicPr>
            <a:picLocks noChangeAspect="1"/>
          </p:cNvPicPr>
          <p:nvPr/>
        </p:nvPicPr>
        <p:blipFill>
          <a:blip r:embed="rId2"/>
          <a:stretch>
            <a:fillRect/>
          </a:stretch>
        </p:blipFill>
        <p:spPr>
          <a:xfrm>
            <a:off x="1757681" y="758850"/>
            <a:ext cx="8535852" cy="5841364"/>
          </a:xfrm>
          <a:prstGeom prst="rect">
            <a:avLst/>
          </a:prstGeom>
        </p:spPr>
      </p:pic>
    </p:spTree>
    <p:extLst>
      <p:ext uri="{BB962C8B-B14F-4D97-AF65-F5344CB8AC3E}">
        <p14:creationId xmlns:p14="http://schemas.microsoft.com/office/powerpoint/2010/main" val="36007865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7338099" y="3627960"/>
            <a:ext cx="4661024" cy="3104260"/>
          </a:xfrm>
          <a:prstGeom prst="rect">
            <a:avLst/>
          </a:prstGeom>
        </p:spPr>
      </p:pic>
      <p:sp>
        <p:nvSpPr>
          <p:cNvPr id="5" name="Título 1"/>
          <p:cNvSpPr txBox="1">
            <a:spLocks/>
          </p:cNvSpPr>
          <p:nvPr/>
        </p:nvSpPr>
        <p:spPr>
          <a:xfrm>
            <a:off x="1039223" y="19059"/>
            <a:ext cx="6022759"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00B0F0"/>
                </a:solidFill>
                <a:latin typeface="Calibri" panose="020F0502020204030204" pitchFamily="34" charset="0"/>
                <a:cs typeface="Calibri" panose="020F0502020204030204" pitchFamily="34" charset="0"/>
              </a:rPr>
              <a:t>TIEMPO DE USO</a:t>
            </a:r>
            <a:endParaRPr lang="es-AR" sz="2800" dirty="0">
              <a:solidFill>
                <a:srgbClr val="00B0F0"/>
              </a:solidFill>
              <a:latin typeface="Calibri" panose="020F0502020204030204" pitchFamily="34" charset="0"/>
              <a:cs typeface="Calibri" panose="020F0502020204030204" pitchFamily="34" charset="0"/>
            </a:endParaRPr>
          </a:p>
        </p:txBody>
      </p:sp>
      <p:sp>
        <p:nvSpPr>
          <p:cNvPr id="6" name="CuadroTexto 5"/>
          <p:cNvSpPr txBox="1"/>
          <p:nvPr/>
        </p:nvSpPr>
        <p:spPr>
          <a:xfrm>
            <a:off x="10175968" y="1267101"/>
            <a:ext cx="1815737" cy="224676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wrap="square" rtlCol="0">
            <a:spAutoFit/>
          </a:bodyPr>
          <a:lstStyle/>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Pro = 24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err="1">
                <a:solidFill>
                  <a:schemeClr val="tx1"/>
                </a:solidFill>
                <a:latin typeface="Calibri" panose="020F0502020204030204" pitchFamily="34" charset="0"/>
                <a:cs typeface="Calibri" panose="020F0502020204030204" pitchFamily="34" charset="0"/>
              </a:rPr>
              <a:t>Std</a:t>
            </a:r>
            <a:r>
              <a:rPr lang="es-AR" altLang="es-AR" sz="2000" dirty="0">
                <a:solidFill>
                  <a:schemeClr val="tx1"/>
                </a:solidFill>
                <a:latin typeface="Calibri" panose="020F0502020204030204" pitchFamily="34" charset="0"/>
                <a:cs typeface="Calibri" panose="020F0502020204030204" pitchFamily="34" charset="0"/>
              </a:rPr>
              <a:t> = 22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Min = 1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25% = 11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50% = 17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75% = 29 </a:t>
            </a:r>
          </a:p>
          <a:p>
            <a:pPr marL="342900" lvl="0" indent="-342900" defTabSz="914400" eaLnBrk="0" fontAlgn="base" hangingPunct="0">
              <a:spcBef>
                <a:spcPct val="0"/>
              </a:spcBef>
              <a:spcAft>
                <a:spcPct val="0"/>
              </a:spcAft>
              <a:buFont typeface="Arial" panose="020B0604020202020204" pitchFamily="34" charset="0"/>
              <a:buChar char="•"/>
            </a:pPr>
            <a:r>
              <a:rPr lang="es-AR" altLang="es-AR" sz="2000" dirty="0">
                <a:solidFill>
                  <a:schemeClr val="tx1"/>
                </a:solidFill>
                <a:latin typeface="Calibri" panose="020F0502020204030204" pitchFamily="34" charset="0"/>
                <a:cs typeface="Calibri" panose="020F0502020204030204" pitchFamily="34" charset="0"/>
              </a:rPr>
              <a:t>Max = 180 </a:t>
            </a:r>
          </a:p>
        </p:txBody>
      </p:sp>
      <p:sp>
        <p:nvSpPr>
          <p:cNvPr id="7" name="CuadroTexto 6"/>
          <p:cNvSpPr txBox="1"/>
          <p:nvPr/>
        </p:nvSpPr>
        <p:spPr>
          <a:xfrm>
            <a:off x="988177" y="692190"/>
            <a:ext cx="8639149" cy="25853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just">
              <a:lnSpc>
                <a:spcPct val="150000"/>
              </a:lnSpc>
              <a:buFont typeface="Arial" panose="020B0604020202020204" pitchFamily="34" charset="0"/>
              <a:buChar char="•"/>
            </a:pPr>
            <a:r>
              <a:rPr lang="es-ES" dirty="0">
                <a:solidFill>
                  <a:schemeClr val="tx1"/>
                </a:solidFill>
                <a:latin typeface="Calibri" panose="020F0502020204030204" pitchFamily="34" charset="0"/>
                <a:cs typeface="Calibri" panose="020F0502020204030204" pitchFamily="34" charset="0"/>
              </a:rPr>
              <a:t>Tiempo </a:t>
            </a:r>
            <a:r>
              <a:rPr lang="es-ES" b="1" dirty="0">
                <a:solidFill>
                  <a:schemeClr val="tx1"/>
                </a:solidFill>
                <a:latin typeface="Calibri" panose="020F0502020204030204" pitchFamily="34" charset="0"/>
                <a:cs typeface="Calibri" panose="020F0502020204030204" pitchFamily="34" charset="0"/>
              </a:rPr>
              <a:t>expresado</a:t>
            </a:r>
            <a:r>
              <a:rPr lang="es-ES" dirty="0">
                <a:solidFill>
                  <a:schemeClr val="tx1"/>
                </a:solidFill>
                <a:latin typeface="Calibri" panose="020F0502020204030204" pitchFamily="34" charset="0"/>
                <a:cs typeface="Calibri" panose="020F0502020204030204" pitchFamily="34" charset="0"/>
              </a:rPr>
              <a:t> en minutos contado desde que se retira la bici en la estación origen  hasta que se devuelve en estación destino. Variable seleccionada como TARGET. </a:t>
            </a:r>
          </a:p>
          <a:p>
            <a:pPr marL="285750" indent="-285750" algn="just">
              <a:lnSpc>
                <a:spcPct val="150000"/>
              </a:lnSpc>
              <a:buFont typeface="Arial" panose="020B0604020202020204" pitchFamily="34" charset="0"/>
              <a:buChar char="•"/>
            </a:pPr>
            <a:r>
              <a:rPr lang="es-ES" dirty="0">
                <a:solidFill>
                  <a:schemeClr val="tx1"/>
                </a:solidFill>
                <a:latin typeface="Calibri" panose="020F0502020204030204" pitchFamily="34" charset="0"/>
                <a:cs typeface="Calibri" panose="020F0502020204030204" pitchFamily="34" charset="0"/>
              </a:rPr>
              <a:t>Se convierte a variable dependiente </a:t>
            </a:r>
            <a:r>
              <a:rPr lang="es-ES" dirty="0" err="1">
                <a:solidFill>
                  <a:schemeClr val="tx1"/>
                </a:solidFill>
                <a:latin typeface="Calibri" panose="020F0502020204030204" pitchFamily="34" charset="0"/>
                <a:cs typeface="Calibri" panose="020F0502020204030204" pitchFamily="34" charset="0"/>
              </a:rPr>
              <a:t>Policotómica</a:t>
            </a:r>
            <a:r>
              <a:rPr lang="es-ES" dirty="0">
                <a:solidFill>
                  <a:schemeClr val="tx1"/>
                </a:solidFill>
                <a:latin typeface="Calibri" panose="020F0502020204030204" pitchFamily="34" charset="0"/>
                <a:cs typeface="Calibri" panose="020F0502020204030204" pitchFamily="34" charset="0"/>
              </a:rPr>
              <a:t> </a:t>
            </a:r>
            <a:r>
              <a:rPr lang="es-ES" dirty="0">
                <a:solidFill>
                  <a:schemeClr val="tx1"/>
                </a:solidFill>
                <a:latin typeface="Calibri" panose="020F0502020204030204" pitchFamily="34" charset="0"/>
                <a:cs typeface="Calibri" panose="020F0502020204030204" pitchFamily="34" charset="0"/>
                <a:sym typeface="Wingdings" panose="05000000000000000000" pitchFamily="2" charset="2"/>
              </a:rPr>
              <a:t> Clases (BAJO, MEDIO, ALTO, EXCEDIDO)</a:t>
            </a:r>
          </a:p>
          <a:p>
            <a:pPr marL="285750" indent="-285750" algn="just">
              <a:lnSpc>
                <a:spcPct val="150000"/>
              </a:lnSpc>
              <a:buFont typeface="Arial" panose="020B0604020202020204" pitchFamily="34" charset="0"/>
              <a:buChar char="•"/>
            </a:pPr>
            <a:r>
              <a:rPr lang="es-ES" dirty="0">
                <a:latin typeface="Calibri" panose="020F0502020204030204" pitchFamily="34" charset="0"/>
                <a:cs typeface="Calibri" panose="020F0502020204030204" pitchFamily="34" charset="0"/>
              </a:rPr>
              <a:t>El tiempo de uso de las bicicletas es de una (1) hora los días de semana y de dos (2) horas los días sábados, domingos y feriados.</a:t>
            </a:r>
            <a:endParaRPr lang="es-AR" dirty="0">
              <a:solidFill>
                <a:schemeClr val="tx1"/>
              </a:solidFill>
              <a:latin typeface="Calibri" panose="020F0502020204030204" pitchFamily="34" charset="0"/>
              <a:cs typeface="Calibri" panose="020F0502020204030204" pitchFamily="34" charset="0"/>
            </a:endParaRPr>
          </a:p>
        </p:txBody>
      </p:sp>
      <p:sp>
        <p:nvSpPr>
          <p:cNvPr id="8" name="CuadroTexto 7"/>
          <p:cNvSpPr txBox="1"/>
          <p:nvPr/>
        </p:nvSpPr>
        <p:spPr>
          <a:xfrm>
            <a:off x="1026886" y="3205515"/>
            <a:ext cx="2401024" cy="4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just">
              <a:lnSpc>
                <a:spcPct val="150000"/>
              </a:lnSpc>
              <a:buFont typeface="Arial" panose="020B0604020202020204" pitchFamily="34" charset="0"/>
              <a:buChar char="•"/>
            </a:pPr>
            <a:r>
              <a:rPr lang="es-ES" b="1" dirty="0">
                <a:solidFill>
                  <a:srgbClr val="00B0F0"/>
                </a:solidFill>
                <a:latin typeface="Calibri" panose="020F0502020204030204" pitchFamily="34" charset="0"/>
                <a:cs typeface="Calibri" panose="020F0502020204030204" pitchFamily="34" charset="0"/>
              </a:rPr>
              <a:t>A.1. DÍAS HÁBILES:</a:t>
            </a:r>
            <a:endParaRPr lang="es-AR" b="1" dirty="0">
              <a:solidFill>
                <a:srgbClr val="00B0F0"/>
              </a:solidFill>
              <a:latin typeface="Calibri" panose="020F0502020204030204" pitchFamily="34" charset="0"/>
              <a:cs typeface="Calibri" panose="020F0502020204030204" pitchFamily="34" charset="0"/>
            </a:endParaRPr>
          </a:p>
        </p:txBody>
      </p:sp>
      <p:sp>
        <p:nvSpPr>
          <p:cNvPr id="9" name="CuadroTexto 8"/>
          <p:cNvSpPr txBox="1"/>
          <p:nvPr/>
        </p:nvSpPr>
        <p:spPr>
          <a:xfrm>
            <a:off x="1307736" y="3627960"/>
            <a:ext cx="2245360" cy="1754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BAJO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s-ES" dirty="0">
                <a:solidFill>
                  <a:schemeClr val="tx1"/>
                </a:solidFill>
                <a:latin typeface="Calibri" panose="020F0502020204030204" pitchFamily="34" charset="0"/>
                <a:cs typeface="Calibri" panose="020F0502020204030204" pitchFamily="34" charset="0"/>
              </a:rPr>
              <a:t>20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20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&lt; </a:t>
            </a:r>
            <a:r>
              <a:rPr lang="es-ES" dirty="0">
                <a:solidFill>
                  <a:schemeClr val="tx1"/>
                </a:solidFill>
                <a:latin typeface="Calibri" panose="020F0502020204030204" pitchFamily="34" charset="0"/>
                <a:cs typeface="Calibri" panose="020F0502020204030204" pitchFamily="34" charset="0"/>
              </a:rPr>
              <a:t>MEDIO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s-ES" dirty="0">
                <a:solidFill>
                  <a:schemeClr val="tx1"/>
                </a:solidFill>
                <a:latin typeface="Calibri" panose="020F0502020204030204" pitchFamily="34" charset="0"/>
                <a:cs typeface="Calibri" panose="020F0502020204030204" pitchFamily="34" charset="0"/>
              </a:rPr>
              <a:t>40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40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&lt; </a:t>
            </a:r>
            <a:r>
              <a:rPr lang="es-ES" dirty="0">
                <a:solidFill>
                  <a:schemeClr val="tx1"/>
                </a:solidFill>
                <a:latin typeface="Calibri" panose="020F0502020204030204" pitchFamily="34" charset="0"/>
                <a:cs typeface="Calibri" panose="020F0502020204030204" pitchFamily="34" charset="0"/>
              </a:rPr>
              <a:t>ALTO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a:t>
            </a:r>
            <a:r>
              <a:rPr lang="es-ES" dirty="0">
                <a:solidFill>
                  <a:schemeClr val="tx1"/>
                </a:solidFill>
                <a:latin typeface="Calibri" panose="020F0502020204030204" pitchFamily="34" charset="0"/>
                <a:cs typeface="Calibri" panose="020F0502020204030204" pitchFamily="34" charset="0"/>
              </a:rPr>
              <a:t> 60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EXCEDIDO &gt; 60</a:t>
            </a:r>
            <a:endParaRPr lang="es-AR" dirty="0">
              <a:solidFill>
                <a:schemeClr val="tx1"/>
              </a:solidFill>
              <a:latin typeface="Calibri" panose="020F0502020204030204" pitchFamily="34" charset="0"/>
              <a:cs typeface="Calibri" panose="020F0502020204030204" pitchFamily="34" charset="0"/>
            </a:endParaRPr>
          </a:p>
        </p:txBody>
      </p:sp>
      <p:sp>
        <p:nvSpPr>
          <p:cNvPr id="10" name="CuadroTexto 9"/>
          <p:cNvSpPr txBox="1"/>
          <p:nvPr/>
        </p:nvSpPr>
        <p:spPr>
          <a:xfrm>
            <a:off x="3473632" y="3205515"/>
            <a:ext cx="5618040" cy="4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just">
              <a:lnSpc>
                <a:spcPct val="150000"/>
              </a:lnSpc>
              <a:buFont typeface="Arial" panose="020B0604020202020204" pitchFamily="34" charset="0"/>
              <a:buChar char="•"/>
            </a:pPr>
            <a:r>
              <a:rPr lang="es-ES" b="1" dirty="0">
                <a:solidFill>
                  <a:srgbClr val="00B0F0"/>
                </a:solidFill>
                <a:latin typeface="Calibri" panose="020F0502020204030204" pitchFamily="34" charset="0"/>
                <a:cs typeface="Calibri" panose="020F0502020204030204" pitchFamily="34" charset="0"/>
              </a:rPr>
              <a:t>A.2. DÍAS SABADOS, DOMINGO O FERIADOS:</a:t>
            </a:r>
            <a:endParaRPr lang="es-AR" b="1" dirty="0">
              <a:solidFill>
                <a:srgbClr val="00B0F0"/>
              </a:solidFill>
              <a:latin typeface="Calibri" panose="020F0502020204030204" pitchFamily="34" charset="0"/>
              <a:cs typeface="Calibri" panose="020F0502020204030204" pitchFamily="34" charset="0"/>
            </a:endParaRPr>
          </a:p>
        </p:txBody>
      </p:sp>
      <p:sp>
        <p:nvSpPr>
          <p:cNvPr id="11" name="CuadroTexto 10"/>
          <p:cNvSpPr txBox="1"/>
          <p:nvPr/>
        </p:nvSpPr>
        <p:spPr>
          <a:xfrm>
            <a:off x="3754483" y="3627960"/>
            <a:ext cx="2245360" cy="17543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BAJO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 4</a:t>
            </a:r>
            <a:r>
              <a:rPr lang="es-ES" dirty="0">
                <a:solidFill>
                  <a:schemeClr val="tx1"/>
                </a:solidFill>
                <a:latin typeface="Calibri" panose="020F0502020204030204" pitchFamily="34" charset="0"/>
                <a:cs typeface="Calibri" panose="020F0502020204030204" pitchFamily="34" charset="0"/>
              </a:rPr>
              <a:t>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40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&lt; </a:t>
            </a:r>
            <a:r>
              <a:rPr lang="es-ES" dirty="0">
                <a:solidFill>
                  <a:schemeClr val="tx1"/>
                </a:solidFill>
                <a:latin typeface="Calibri" panose="020F0502020204030204" pitchFamily="34" charset="0"/>
                <a:cs typeface="Calibri" panose="020F0502020204030204" pitchFamily="34" charset="0"/>
              </a:rPr>
              <a:t>MEDIO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 </a:t>
            </a:r>
            <a:r>
              <a:rPr lang="es-ES" dirty="0">
                <a:solidFill>
                  <a:schemeClr val="tx1"/>
                </a:solidFill>
                <a:latin typeface="Calibri" panose="020F0502020204030204" pitchFamily="34" charset="0"/>
                <a:cs typeface="Calibri" panose="020F0502020204030204" pitchFamily="34" charset="0"/>
              </a:rPr>
              <a:t>80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80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&lt; </a:t>
            </a:r>
            <a:r>
              <a:rPr lang="es-ES" dirty="0">
                <a:solidFill>
                  <a:schemeClr val="tx1"/>
                </a:solidFill>
                <a:latin typeface="Calibri" panose="020F0502020204030204" pitchFamily="34" charset="0"/>
                <a:cs typeface="Calibri" panose="020F0502020204030204" pitchFamily="34" charset="0"/>
              </a:rPr>
              <a:t>ALTO </a:t>
            </a:r>
            <a:r>
              <a:rPr lang="es-ES" dirty="0">
                <a:solidFill>
                  <a:schemeClr val="tx1"/>
                </a:solidFill>
                <a:latin typeface="Calibri" panose="020F0502020204030204" pitchFamily="34" charset="0"/>
                <a:cs typeface="Calibri" panose="020F0502020204030204" pitchFamily="34" charset="0"/>
                <a:sym typeface="Symbol" panose="05050102010706020507" pitchFamily="18" charset="2"/>
              </a:rPr>
              <a:t></a:t>
            </a:r>
            <a:r>
              <a:rPr lang="es-ES" dirty="0">
                <a:solidFill>
                  <a:schemeClr val="tx1"/>
                </a:solidFill>
                <a:latin typeface="Calibri" panose="020F0502020204030204" pitchFamily="34" charset="0"/>
                <a:cs typeface="Calibri" panose="020F0502020204030204" pitchFamily="34" charset="0"/>
              </a:rPr>
              <a:t> 120</a:t>
            </a:r>
          </a:p>
          <a:p>
            <a:pPr marL="342900" indent="-342900" algn="just">
              <a:lnSpc>
                <a:spcPct val="150000"/>
              </a:lnSpc>
              <a:buFont typeface="Courier New" panose="02070309020205020404" pitchFamily="49" charset="0"/>
              <a:buChar char="o"/>
            </a:pPr>
            <a:r>
              <a:rPr lang="es-ES" dirty="0">
                <a:solidFill>
                  <a:schemeClr val="tx1"/>
                </a:solidFill>
                <a:latin typeface="Calibri" panose="020F0502020204030204" pitchFamily="34" charset="0"/>
                <a:cs typeface="Calibri" panose="020F0502020204030204" pitchFamily="34" charset="0"/>
              </a:rPr>
              <a:t>EXCEDIDO &gt; 120</a:t>
            </a:r>
            <a:endParaRPr lang="es-AR" dirty="0">
              <a:solidFill>
                <a:schemeClr val="tx1"/>
              </a:solidFill>
              <a:latin typeface="Calibri" panose="020F0502020204030204" pitchFamily="34" charset="0"/>
              <a:cs typeface="Calibri" panose="020F0502020204030204" pitchFamily="34" charset="0"/>
            </a:endParaRPr>
          </a:p>
        </p:txBody>
      </p:sp>
      <p:sp>
        <p:nvSpPr>
          <p:cNvPr id="3" name="Flecha doblada 2"/>
          <p:cNvSpPr/>
          <p:nvPr/>
        </p:nvSpPr>
        <p:spPr>
          <a:xfrm rot="5400000">
            <a:off x="8636832" y="-1559895"/>
            <a:ext cx="1056541" cy="4515732"/>
          </a:xfrm>
          <a:prstGeom prst="bentArrow">
            <a:avLst>
              <a:gd name="adj1" fmla="val 15680"/>
              <a:gd name="adj2" fmla="val 22337"/>
              <a:gd name="adj3" fmla="val 30326"/>
              <a:gd name="adj4" fmla="val 49239"/>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AR">
              <a:solidFill>
                <a:schemeClr val="tx1"/>
              </a:solidFill>
            </a:endParaRPr>
          </a:p>
        </p:txBody>
      </p:sp>
      <p:sp>
        <p:nvSpPr>
          <p:cNvPr id="16" name="CuadroTexto 15"/>
          <p:cNvSpPr txBox="1"/>
          <p:nvPr/>
        </p:nvSpPr>
        <p:spPr>
          <a:xfrm>
            <a:off x="1926500" y="5412879"/>
            <a:ext cx="3655966" cy="1200329"/>
          </a:xfrm>
          <a:prstGeom prst="rect">
            <a:avLst/>
          </a:prstGeom>
          <a:solidFill>
            <a:srgbClr val="00B0F0"/>
          </a:solidFill>
        </p:spPr>
        <p:style>
          <a:lnRef idx="3">
            <a:schemeClr val="lt1"/>
          </a:lnRef>
          <a:fillRef idx="1">
            <a:schemeClr val="accent5"/>
          </a:fillRef>
          <a:effectRef idx="1">
            <a:schemeClr val="accent5"/>
          </a:effectRef>
          <a:fontRef idx="minor">
            <a:schemeClr val="lt1"/>
          </a:fontRef>
        </p:style>
        <p:txBody>
          <a:bodyPr wrap="square">
            <a:spAutoFit/>
          </a:bodyPr>
          <a:lstStyle>
            <a:defPPr>
              <a:defRPr lang="en-US"/>
            </a:defPPr>
            <a:lvl1pPr>
              <a:defRPr>
                <a:solidFill>
                  <a:schemeClr val="accent2">
                    <a:lumMod val="75000"/>
                  </a:schemeClr>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s-ES" dirty="0">
                <a:solidFill>
                  <a:schemeClr val="tx1"/>
                </a:solidFill>
              </a:rPr>
              <a:t>Cantidad Usos BAJO = </a:t>
            </a:r>
            <a:r>
              <a:rPr lang="es-AR" altLang="es-AR" dirty="0">
                <a:solidFill>
                  <a:schemeClr val="tx1"/>
                </a:solidFill>
              </a:rPr>
              <a:t>1.728.709</a:t>
            </a:r>
          </a:p>
          <a:p>
            <a:r>
              <a:rPr lang="es-ES" dirty="0">
                <a:solidFill>
                  <a:schemeClr val="tx1"/>
                </a:solidFill>
              </a:rPr>
              <a:t>Cantidad Usos MEDIO = </a:t>
            </a:r>
            <a:r>
              <a:rPr lang="es-AR" altLang="es-AR" dirty="0">
                <a:solidFill>
                  <a:schemeClr val="tx1"/>
                </a:solidFill>
              </a:rPr>
              <a:t>714.440</a:t>
            </a:r>
          </a:p>
          <a:p>
            <a:r>
              <a:rPr lang="es-ES" dirty="0">
                <a:solidFill>
                  <a:schemeClr val="tx1"/>
                </a:solidFill>
              </a:rPr>
              <a:t>Cantidad Usos ALTO = </a:t>
            </a:r>
            <a:r>
              <a:rPr lang="es-AR" altLang="es-AR" dirty="0">
                <a:solidFill>
                  <a:schemeClr val="tx1"/>
                </a:solidFill>
              </a:rPr>
              <a:t>233.966</a:t>
            </a:r>
          </a:p>
          <a:p>
            <a:r>
              <a:rPr lang="es-ES" dirty="0">
                <a:solidFill>
                  <a:schemeClr val="tx1"/>
                </a:solidFill>
              </a:rPr>
              <a:t>Cantidad Usos EXCEDIDO = </a:t>
            </a:r>
            <a:r>
              <a:rPr lang="es-AR" altLang="es-AR" dirty="0">
                <a:solidFill>
                  <a:schemeClr val="tx1"/>
                </a:solidFill>
              </a:rPr>
              <a:t>102.501</a:t>
            </a:r>
            <a:endParaRPr lang="es-AR" dirty="0">
              <a:solidFill>
                <a:schemeClr val="tx1"/>
              </a:solidFill>
            </a:endParaRPr>
          </a:p>
        </p:txBody>
      </p:sp>
      <p:sp>
        <p:nvSpPr>
          <p:cNvPr id="17" name="Flecha derecha 16"/>
          <p:cNvSpPr/>
          <p:nvPr/>
        </p:nvSpPr>
        <p:spPr>
          <a:xfrm>
            <a:off x="5683347" y="5700765"/>
            <a:ext cx="1589437" cy="493380"/>
          </a:xfrm>
          <a:prstGeom prst="rightArrow">
            <a:avLst>
              <a:gd name="adj1" fmla="val 50000"/>
              <a:gd name="adj2" fmla="val 62031"/>
            </a:avLst>
          </a:prstGeom>
          <a:solidFill>
            <a:srgbClr val="00B0F0"/>
          </a:solidFill>
          <a:ln>
            <a:solidFill>
              <a:srgbClr val="00B0F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s-AR"/>
          </a:p>
        </p:txBody>
      </p:sp>
      <p:sp>
        <p:nvSpPr>
          <p:cNvPr id="20" name="Rectángulo 19"/>
          <p:cNvSpPr/>
          <p:nvPr/>
        </p:nvSpPr>
        <p:spPr>
          <a:xfrm>
            <a:off x="10079809" y="4428179"/>
            <a:ext cx="1768202" cy="954107"/>
          </a:xfrm>
          <a:prstGeom prst="rect">
            <a:avLst/>
          </a:prstGeom>
        </p:spPr>
        <p:txBody>
          <a:bodyPr wrap="square">
            <a:spAutoFit/>
          </a:bodyPr>
          <a:lstStyle/>
          <a:p>
            <a:r>
              <a:rPr lang="es-ES" sz="1400" dirty="0">
                <a:solidFill>
                  <a:schemeClr val="accent2">
                    <a:lumMod val="75000"/>
                  </a:schemeClr>
                </a:solidFill>
              </a:rPr>
              <a:t>BAJO           62,1%</a:t>
            </a:r>
          </a:p>
          <a:p>
            <a:r>
              <a:rPr lang="es-ES" sz="1400" dirty="0">
                <a:solidFill>
                  <a:schemeClr val="accent5">
                    <a:lumMod val="75000"/>
                  </a:schemeClr>
                </a:solidFill>
              </a:rPr>
              <a:t>MEDIO         25,7%</a:t>
            </a:r>
          </a:p>
          <a:p>
            <a:r>
              <a:rPr lang="es-ES" sz="1400" dirty="0">
                <a:solidFill>
                  <a:schemeClr val="accent6">
                    <a:lumMod val="50000"/>
                  </a:schemeClr>
                </a:solidFill>
              </a:rPr>
              <a:t>ALTO             8,4%</a:t>
            </a:r>
          </a:p>
          <a:p>
            <a:r>
              <a:rPr lang="es-ES" sz="1400" dirty="0">
                <a:solidFill>
                  <a:schemeClr val="accent4">
                    <a:lumMod val="75000"/>
                  </a:schemeClr>
                </a:solidFill>
              </a:rPr>
              <a:t>EXCEDIDO      3,7%</a:t>
            </a:r>
            <a:endParaRPr lang="es-AR" sz="1400" dirty="0">
              <a:solidFill>
                <a:schemeClr val="accent4">
                  <a:lumMod val="75000"/>
                </a:schemeClr>
              </a:solidFill>
            </a:endParaRPr>
          </a:p>
        </p:txBody>
      </p:sp>
    </p:spTree>
    <p:extLst>
      <p:ext uri="{BB962C8B-B14F-4D97-AF65-F5344CB8AC3E}">
        <p14:creationId xmlns:p14="http://schemas.microsoft.com/office/powerpoint/2010/main" val="2670591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2"/>
          <a:stretch>
            <a:fillRect/>
          </a:stretch>
        </p:blipFill>
        <p:spPr>
          <a:xfrm>
            <a:off x="1992811" y="622873"/>
            <a:ext cx="7503886" cy="5896108"/>
          </a:xfrm>
          <a:prstGeom prst="rect">
            <a:avLst/>
          </a:prstGeom>
        </p:spPr>
      </p:pic>
      <p:sp>
        <p:nvSpPr>
          <p:cNvPr id="10" name="Título 1">
            <a:extLst>
              <a:ext uri="{FF2B5EF4-FFF2-40B4-BE49-F238E27FC236}">
                <a16:creationId xmlns:a16="http://schemas.microsoft.com/office/drawing/2014/main" id="{86E861FA-1D83-4C3E-8D03-CDC35373E868}"/>
              </a:ext>
            </a:extLst>
          </p:cNvPr>
          <p:cNvSpPr txBox="1">
            <a:spLocks/>
          </p:cNvSpPr>
          <p:nvPr/>
        </p:nvSpPr>
        <p:spPr>
          <a:xfrm>
            <a:off x="1039223" y="19059"/>
            <a:ext cx="6022759"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00B0F0"/>
                </a:solidFill>
                <a:latin typeface="Calibri" panose="020F0502020204030204" pitchFamily="34" charset="0"/>
                <a:cs typeface="Calibri" panose="020F0502020204030204" pitchFamily="34" charset="0"/>
              </a:rPr>
              <a:t>TIEMPO DE USO</a:t>
            </a:r>
            <a:endParaRPr lang="es-AR" sz="2800" dirty="0">
              <a:solidFill>
                <a:srgbClr val="00B0F0"/>
              </a:solidFill>
              <a:latin typeface="Calibri" panose="020F0502020204030204" pitchFamily="34" charset="0"/>
              <a:cs typeface="Calibri" panose="020F0502020204030204" pitchFamily="34" charset="0"/>
            </a:endParaRPr>
          </a:p>
        </p:txBody>
      </p:sp>
      <p:sp>
        <p:nvSpPr>
          <p:cNvPr id="5" name="Rectángulo 4"/>
          <p:cNvSpPr/>
          <p:nvPr/>
        </p:nvSpPr>
        <p:spPr>
          <a:xfrm>
            <a:off x="9705702" y="622873"/>
            <a:ext cx="1489165" cy="2031325"/>
          </a:xfrm>
          <a:prstGeom prst="rect">
            <a:avLst/>
          </a:prstGeom>
        </p:spPr>
        <p:txBody>
          <a:bodyPr wrap="square">
            <a:spAutoFit/>
          </a:bodyPr>
          <a:lstStyle/>
          <a:p>
            <a:r>
              <a:rPr lang="es-AR" dirty="0">
                <a:solidFill>
                  <a:schemeClr val="accent2">
                    <a:lumMod val="40000"/>
                    <a:lumOff val="60000"/>
                  </a:schemeClr>
                </a:solidFill>
                <a:latin typeface="Calibri" panose="020F0502020204030204" pitchFamily="34" charset="0"/>
                <a:cs typeface="Calibri" panose="020F0502020204030204" pitchFamily="34" charset="0"/>
              </a:rPr>
              <a:t>mean      24</a:t>
            </a:r>
          </a:p>
          <a:p>
            <a:r>
              <a:rPr lang="es-AR" dirty="0" err="1">
                <a:solidFill>
                  <a:schemeClr val="accent2">
                    <a:lumMod val="40000"/>
                    <a:lumOff val="60000"/>
                  </a:schemeClr>
                </a:solidFill>
                <a:latin typeface="Calibri" panose="020F0502020204030204" pitchFamily="34" charset="0"/>
                <a:cs typeface="Calibri" panose="020F0502020204030204" pitchFamily="34" charset="0"/>
              </a:rPr>
              <a:t>std</a:t>
            </a:r>
            <a:r>
              <a:rPr lang="es-AR" dirty="0">
                <a:solidFill>
                  <a:schemeClr val="accent2">
                    <a:lumMod val="40000"/>
                    <a:lumOff val="60000"/>
                  </a:schemeClr>
                </a:solidFill>
                <a:latin typeface="Calibri" panose="020F0502020204030204" pitchFamily="34" charset="0"/>
                <a:cs typeface="Calibri" panose="020F0502020204030204" pitchFamily="34" charset="0"/>
              </a:rPr>
              <a:t>           22</a:t>
            </a:r>
          </a:p>
          <a:p>
            <a:r>
              <a:rPr lang="es-AR" dirty="0">
                <a:solidFill>
                  <a:schemeClr val="accent2">
                    <a:lumMod val="40000"/>
                    <a:lumOff val="60000"/>
                  </a:schemeClr>
                </a:solidFill>
                <a:latin typeface="Calibri" panose="020F0502020204030204" pitchFamily="34" charset="0"/>
                <a:cs typeface="Calibri" panose="020F0502020204030204" pitchFamily="34" charset="0"/>
              </a:rPr>
              <a:t>min            0</a:t>
            </a:r>
          </a:p>
          <a:p>
            <a:r>
              <a:rPr lang="es-AR" dirty="0">
                <a:solidFill>
                  <a:schemeClr val="accent2">
                    <a:lumMod val="40000"/>
                    <a:lumOff val="60000"/>
                  </a:schemeClr>
                </a:solidFill>
                <a:latin typeface="Calibri" panose="020F0502020204030204" pitchFamily="34" charset="0"/>
                <a:cs typeface="Calibri" panose="020F0502020204030204" pitchFamily="34" charset="0"/>
              </a:rPr>
              <a:t>25%         11</a:t>
            </a:r>
          </a:p>
          <a:p>
            <a:r>
              <a:rPr lang="es-AR" dirty="0">
                <a:solidFill>
                  <a:schemeClr val="accent2">
                    <a:lumMod val="40000"/>
                    <a:lumOff val="60000"/>
                  </a:schemeClr>
                </a:solidFill>
                <a:latin typeface="Calibri" panose="020F0502020204030204" pitchFamily="34" charset="0"/>
                <a:cs typeface="Calibri" panose="020F0502020204030204" pitchFamily="34" charset="0"/>
              </a:rPr>
              <a:t>50%         17</a:t>
            </a:r>
          </a:p>
          <a:p>
            <a:r>
              <a:rPr lang="es-AR" dirty="0">
                <a:solidFill>
                  <a:schemeClr val="accent2">
                    <a:lumMod val="40000"/>
                    <a:lumOff val="60000"/>
                  </a:schemeClr>
                </a:solidFill>
                <a:latin typeface="Calibri" panose="020F0502020204030204" pitchFamily="34" charset="0"/>
                <a:cs typeface="Calibri" panose="020F0502020204030204" pitchFamily="34" charset="0"/>
              </a:rPr>
              <a:t>75%         29</a:t>
            </a:r>
          </a:p>
          <a:p>
            <a:r>
              <a:rPr lang="es-AR" dirty="0" err="1">
                <a:solidFill>
                  <a:schemeClr val="accent2">
                    <a:lumMod val="40000"/>
                    <a:lumOff val="60000"/>
                  </a:schemeClr>
                </a:solidFill>
                <a:latin typeface="Calibri" panose="020F0502020204030204" pitchFamily="34" charset="0"/>
                <a:cs typeface="Calibri" panose="020F0502020204030204" pitchFamily="34" charset="0"/>
              </a:rPr>
              <a:t>max</a:t>
            </a:r>
            <a:r>
              <a:rPr lang="es-AR" dirty="0">
                <a:solidFill>
                  <a:schemeClr val="accent2">
                    <a:lumMod val="40000"/>
                    <a:lumOff val="60000"/>
                  </a:schemeClr>
                </a:solidFill>
                <a:latin typeface="Calibri" panose="020F0502020204030204" pitchFamily="34" charset="0"/>
                <a:cs typeface="Calibri" panose="020F0502020204030204" pitchFamily="34" charset="0"/>
              </a:rPr>
              <a:t>        180</a:t>
            </a:r>
          </a:p>
        </p:txBody>
      </p:sp>
    </p:spTree>
    <p:extLst>
      <p:ext uri="{BB962C8B-B14F-4D97-AF65-F5344CB8AC3E}">
        <p14:creationId xmlns:p14="http://schemas.microsoft.com/office/powerpoint/2010/main" val="921939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175657" y="622873"/>
            <a:ext cx="10293532" cy="5988716"/>
          </a:xfrm>
          <a:prstGeom prst="rect">
            <a:avLst/>
          </a:prstGeom>
        </p:spPr>
      </p:pic>
      <p:sp>
        <p:nvSpPr>
          <p:cNvPr id="11" name="Título 1">
            <a:extLst>
              <a:ext uri="{FF2B5EF4-FFF2-40B4-BE49-F238E27FC236}">
                <a16:creationId xmlns:a16="http://schemas.microsoft.com/office/drawing/2014/main" id="{86E861FA-1D83-4C3E-8D03-CDC35373E868}"/>
              </a:ext>
            </a:extLst>
          </p:cNvPr>
          <p:cNvSpPr txBox="1">
            <a:spLocks/>
          </p:cNvSpPr>
          <p:nvPr/>
        </p:nvSpPr>
        <p:spPr>
          <a:xfrm>
            <a:off x="1039224" y="19059"/>
            <a:ext cx="7106156"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00B0F0"/>
                </a:solidFill>
                <a:latin typeface="Calibri" panose="020F0502020204030204" pitchFamily="34" charset="0"/>
                <a:cs typeface="Calibri" panose="020F0502020204030204" pitchFamily="34" charset="0"/>
              </a:rPr>
              <a:t>Momento DE USO</a:t>
            </a:r>
            <a:endParaRPr lang="es-AR" sz="28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871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86E861FA-1D83-4C3E-8D03-CDC35373E868}"/>
              </a:ext>
            </a:extLst>
          </p:cNvPr>
          <p:cNvSpPr txBox="1">
            <a:spLocks/>
          </p:cNvSpPr>
          <p:nvPr/>
        </p:nvSpPr>
        <p:spPr>
          <a:xfrm>
            <a:off x="1039223" y="19059"/>
            <a:ext cx="9283872"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00B0F0"/>
                </a:solidFill>
                <a:latin typeface="Calibri" panose="020F0502020204030204" pitchFamily="34" charset="0"/>
                <a:cs typeface="Calibri" panose="020F0502020204030204" pitchFamily="34" charset="0"/>
              </a:rPr>
              <a:t>CATEGÓRICO U OBJETIVO DE ANÁLISIS</a:t>
            </a:r>
            <a:endParaRPr lang="es-AR" sz="2800" dirty="0">
              <a:solidFill>
                <a:srgbClr val="00B0F0"/>
              </a:solidFill>
              <a:latin typeface="Calibri" panose="020F0502020204030204" pitchFamily="34" charset="0"/>
              <a:cs typeface="Calibri" panose="020F0502020204030204" pitchFamily="34" charset="0"/>
            </a:endParaRPr>
          </a:p>
        </p:txBody>
      </p:sp>
      <p:pic>
        <p:nvPicPr>
          <p:cNvPr id="1026" name="Picture 2" descr="C:\Users\Hernan\Documents\Digital House\Data Science\Curso\Desafio 3\EcoBicis\analisis exploratorio\uso-catagorico_mensu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935694"/>
            <a:ext cx="10972801"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7885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141412" y="2249486"/>
            <a:ext cx="4623284" cy="2163487"/>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ctr">
            <a:normAutofit/>
          </a:bodyPr>
          <a:lstStyle/>
          <a:p>
            <a:r>
              <a:rPr lang="es-AR" dirty="0">
                <a:solidFill>
                  <a:schemeClr val="tx1"/>
                </a:solidFill>
              </a:rPr>
              <a:t>Variable objetivo                          </a:t>
            </a:r>
            <a:r>
              <a:rPr lang="es-AR" b="1" dirty="0">
                <a:solidFill>
                  <a:schemeClr val="tx1"/>
                </a:solidFill>
              </a:rPr>
              <a:t>y = USO_CATEGORICO</a:t>
            </a: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ln w="38100">
            <a:solidFill>
              <a:schemeClr val="tx1"/>
            </a:solidFill>
            <a:prstDash val="lgDashDotDot"/>
          </a:ln>
        </p:spPr>
        <p:txBody>
          <a:bodyPr/>
          <a:lstStyle/>
          <a:p>
            <a:pPr algn="ctr"/>
            <a:r>
              <a:rPr lang="es-AR" sz="2800" b="1" dirty="0">
                <a:latin typeface="Calibri" panose="020F0502020204030204" pitchFamily="34" charset="0"/>
                <a:cs typeface="Calibri" panose="020F0502020204030204" pitchFamily="34" charset="0"/>
              </a:rPr>
              <a:t>Definición de nuestra clases objetivos y las </a:t>
            </a:r>
            <a:r>
              <a:rPr lang="es-AR" sz="2800" b="1" dirty="0" err="1">
                <a:latin typeface="Calibri" panose="020F0502020204030204" pitchFamily="34" charset="0"/>
                <a:cs typeface="Calibri" panose="020F0502020204030204" pitchFamily="34" charset="0"/>
              </a:rPr>
              <a:t>features</a:t>
            </a:r>
            <a:r>
              <a:rPr lang="es-AR" sz="2800" b="1" dirty="0">
                <a:latin typeface="Calibri" panose="020F0502020204030204" pitchFamily="34" charset="0"/>
                <a:cs typeface="Calibri" panose="020F0502020204030204" pitchFamily="34" charset="0"/>
              </a:rPr>
              <a:t> del modelo</a:t>
            </a:r>
          </a:p>
        </p:txBody>
      </p:sp>
      <p:sp>
        <p:nvSpPr>
          <p:cNvPr id="4" name="CuadroTexto 3">
            <a:extLst>
              <a:ext uri="{FF2B5EF4-FFF2-40B4-BE49-F238E27FC236}">
                <a16:creationId xmlns:a16="http://schemas.microsoft.com/office/drawing/2014/main" id="{C8455A88-B992-48E9-9B5E-AC0FE8F4BEE7}"/>
              </a:ext>
            </a:extLst>
          </p:cNvPr>
          <p:cNvSpPr txBox="1"/>
          <p:nvPr/>
        </p:nvSpPr>
        <p:spPr>
          <a:xfrm>
            <a:off x="6692348" y="3429000"/>
            <a:ext cx="4174433" cy="2862322"/>
          </a:xfrm>
          <a:prstGeom prst="rect">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just">
              <a:lnSpc>
                <a:spcPct val="150000"/>
              </a:lnSpc>
            </a:pPr>
            <a:r>
              <a:rPr lang="es-AR" b="1" dirty="0">
                <a:solidFill>
                  <a:schemeClr val="tx1"/>
                </a:solidFill>
              </a:rPr>
              <a:t>USO_CATEGORICO expresado en 4 clases definidas por el tiempo de uso:</a:t>
            </a:r>
          </a:p>
          <a:p>
            <a:pPr marL="285750" indent="-285750" algn="just">
              <a:lnSpc>
                <a:spcPct val="150000"/>
              </a:lnSpc>
              <a:buFont typeface="Arial" panose="020B0604020202020204" pitchFamily="34" charset="0"/>
              <a:buChar char="•"/>
            </a:pPr>
            <a:r>
              <a:rPr lang="es-AR" b="1" dirty="0">
                <a:solidFill>
                  <a:schemeClr val="tx1"/>
                </a:solidFill>
              </a:rPr>
              <a:t>‘BAJO’</a:t>
            </a:r>
          </a:p>
          <a:p>
            <a:pPr marL="285750" indent="-285750" algn="just">
              <a:lnSpc>
                <a:spcPct val="150000"/>
              </a:lnSpc>
              <a:buFont typeface="Arial" panose="020B0604020202020204" pitchFamily="34" charset="0"/>
              <a:buChar char="•"/>
            </a:pPr>
            <a:r>
              <a:rPr lang="es-AR" b="1" dirty="0">
                <a:solidFill>
                  <a:schemeClr val="tx1"/>
                </a:solidFill>
              </a:rPr>
              <a:t>‘MEDIO’</a:t>
            </a:r>
          </a:p>
          <a:p>
            <a:pPr marL="285750" indent="-285750" algn="just">
              <a:lnSpc>
                <a:spcPct val="150000"/>
              </a:lnSpc>
              <a:buFont typeface="Arial" panose="020B0604020202020204" pitchFamily="34" charset="0"/>
              <a:buChar char="•"/>
            </a:pPr>
            <a:r>
              <a:rPr lang="es-AR" b="1" dirty="0">
                <a:solidFill>
                  <a:schemeClr val="tx1"/>
                </a:solidFill>
              </a:rPr>
              <a:t>‘ALTO’</a:t>
            </a:r>
          </a:p>
          <a:p>
            <a:pPr marL="285750" indent="-285750" algn="just">
              <a:lnSpc>
                <a:spcPct val="150000"/>
              </a:lnSpc>
              <a:buFont typeface="Arial" panose="020B0604020202020204" pitchFamily="34" charset="0"/>
              <a:buChar char="•"/>
            </a:pPr>
            <a:r>
              <a:rPr lang="es-AR" b="1" dirty="0">
                <a:solidFill>
                  <a:schemeClr val="tx1"/>
                </a:solidFill>
              </a:rPr>
              <a:t>‘EXCEDIDO’</a:t>
            </a:r>
          </a:p>
          <a:p>
            <a:endParaRPr lang="es-AR" dirty="0"/>
          </a:p>
        </p:txBody>
      </p:sp>
    </p:spTree>
    <p:extLst>
      <p:ext uri="{BB962C8B-B14F-4D97-AF65-F5344CB8AC3E}">
        <p14:creationId xmlns:p14="http://schemas.microsoft.com/office/powerpoint/2010/main" val="2932210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141413" y="3061337"/>
            <a:ext cx="4623284" cy="2163487"/>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ctr">
            <a:normAutofit/>
          </a:bodyPr>
          <a:lstStyle/>
          <a:p>
            <a:r>
              <a:rPr lang="es-AR" dirty="0">
                <a:solidFill>
                  <a:schemeClr val="tx1"/>
                </a:solidFill>
              </a:rPr>
              <a:t>FEATURES O MATRIZ DE X</a:t>
            </a:r>
            <a:endParaRPr lang="es-AR" b="1" dirty="0">
              <a:solidFill>
                <a:schemeClr val="tx1"/>
              </a:solidFill>
            </a:endParaRP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Definición de nuestra clases objetivos y las </a:t>
            </a:r>
            <a:r>
              <a:rPr lang="es-AR" sz="2800" b="1" dirty="0" err="1">
                <a:latin typeface="Calibri" panose="020F0502020204030204" pitchFamily="34" charset="0"/>
                <a:cs typeface="Calibri" panose="020F0502020204030204" pitchFamily="34" charset="0"/>
              </a:rPr>
              <a:t>features</a:t>
            </a:r>
            <a:r>
              <a:rPr lang="es-AR" sz="2800" b="1" dirty="0">
                <a:latin typeface="Calibri" panose="020F0502020204030204" pitchFamily="34" charset="0"/>
                <a:cs typeface="Calibri" panose="020F0502020204030204" pitchFamily="34" charset="0"/>
              </a:rPr>
              <a:t> del modelo</a:t>
            </a:r>
          </a:p>
        </p:txBody>
      </p:sp>
      <p:sp>
        <p:nvSpPr>
          <p:cNvPr id="4" name="CuadroTexto 3">
            <a:extLst>
              <a:ext uri="{FF2B5EF4-FFF2-40B4-BE49-F238E27FC236}">
                <a16:creationId xmlns:a16="http://schemas.microsoft.com/office/drawing/2014/main" id="{C8455A88-B992-48E9-9B5E-AC0FE8F4BEE7}"/>
              </a:ext>
            </a:extLst>
          </p:cNvPr>
          <p:cNvSpPr txBox="1"/>
          <p:nvPr/>
        </p:nvSpPr>
        <p:spPr>
          <a:xfrm>
            <a:off x="6732104" y="2249486"/>
            <a:ext cx="4174433" cy="3787191"/>
          </a:xfrm>
          <a:prstGeom prst="rect">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85750" indent="-285750" algn="just">
              <a:lnSpc>
                <a:spcPct val="150000"/>
              </a:lnSpc>
              <a:buFont typeface="Wingdings" panose="05000000000000000000" pitchFamily="2" charset="2"/>
              <a:buChar char="q"/>
            </a:pPr>
            <a:r>
              <a:rPr lang="es-MX" dirty="0"/>
              <a:t>NOMBRE_ESTACION_ORIGEN</a:t>
            </a:r>
          </a:p>
          <a:p>
            <a:pPr marL="285750" indent="-285750" algn="just">
              <a:lnSpc>
                <a:spcPct val="150000"/>
              </a:lnSpc>
              <a:buFont typeface="Wingdings" panose="05000000000000000000" pitchFamily="2" charset="2"/>
              <a:buChar char="q"/>
            </a:pPr>
            <a:r>
              <a:rPr lang="es-MX" dirty="0"/>
              <a:t>SEXO </a:t>
            </a:r>
          </a:p>
          <a:p>
            <a:pPr marL="285750" indent="-285750" algn="just">
              <a:lnSpc>
                <a:spcPct val="150000"/>
              </a:lnSpc>
              <a:buFont typeface="Wingdings" panose="05000000000000000000" pitchFamily="2" charset="2"/>
              <a:buChar char="q"/>
            </a:pPr>
            <a:r>
              <a:rPr lang="es-MX" dirty="0"/>
              <a:t>EDAD </a:t>
            </a:r>
          </a:p>
          <a:p>
            <a:pPr marL="285750" indent="-285750" algn="just">
              <a:lnSpc>
                <a:spcPct val="150000"/>
              </a:lnSpc>
              <a:buFont typeface="Wingdings" panose="05000000000000000000" pitchFamily="2" charset="2"/>
              <a:buChar char="q"/>
            </a:pPr>
            <a:r>
              <a:rPr lang="es-MX" dirty="0"/>
              <a:t>COMUNA_ORIGEN</a:t>
            </a:r>
          </a:p>
          <a:p>
            <a:pPr marL="285750" indent="-285750" algn="just">
              <a:lnSpc>
                <a:spcPct val="150000"/>
              </a:lnSpc>
              <a:buFont typeface="Wingdings" panose="05000000000000000000" pitchFamily="2" charset="2"/>
              <a:buChar char="q"/>
            </a:pPr>
            <a:r>
              <a:rPr lang="es-MX" dirty="0"/>
              <a:t>FERIADO</a:t>
            </a:r>
          </a:p>
          <a:p>
            <a:pPr marL="285750" indent="-285750" algn="just">
              <a:lnSpc>
                <a:spcPct val="150000"/>
              </a:lnSpc>
              <a:buFont typeface="Wingdings" panose="05000000000000000000" pitchFamily="2" charset="2"/>
              <a:buChar char="q"/>
            </a:pPr>
            <a:r>
              <a:rPr lang="es-MX" dirty="0"/>
              <a:t>DIA </a:t>
            </a:r>
          </a:p>
          <a:p>
            <a:pPr marL="285750" indent="-285750" algn="just">
              <a:lnSpc>
                <a:spcPct val="150000"/>
              </a:lnSpc>
              <a:buFont typeface="Wingdings" panose="05000000000000000000" pitchFamily="2" charset="2"/>
              <a:buChar char="q"/>
            </a:pPr>
            <a:r>
              <a:rPr lang="es-MX" dirty="0"/>
              <a:t>HORA</a:t>
            </a:r>
          </a:p>
          <a:p>
            <a:pPr marL="285750" indent="-285750" algn="just">
              <a:lnSpc>
                <a:spcPct val="150000"/>
              </a:lnSpc>
              <a:buFont typeface="Wingdings" panose="05000000000000000000" pitchFamily="2" charset="2"/>
              <a:buChar char="q"/>
            </a:pPr>
            <a:r>
              <a:rPr lang="es-MX" dirty="0"/>
              <a:t>ESTACION DEL AÑO</a:t>
            </a:r>
          </a:p>
          <a:p>
            <a:pPr marL="285750" indent="-285750" algn="just">
              <a:lnSpc>
                <a:spcPct val="150000"/>
              </a:lnSpc>
              <a:buFont typeface="Wingdings" panose="05000000000000000000" pitchFamily="2" charset="2"/>
              <a:buChar char="q"/>
            </a:pPr>
            <a:r>
              <a:rPr lang="es-MX" dirty="0"/>
              <a:t>RANGO HORARIO </a:t>
            </a:r>
            <a:endParaRPr lang="es-AR" dirty="0"/>
          </a:p>
        </p:txBody>
      </p:sp>
      <p:sp>
        <p:nvSpPr>
          <p:cNvPr id="5" name="Flecha: a la derecha 4">
            <a:extLst>
              <a:ext uri="{FF2B5EF4-FFF2-40B4-BE49-F238E27FC236}">
                <a16:creationId xmlns:a16="http://schemas.microsoft.com/office/drawing/2014/main" id="{33E9DA8A-D4DC-427A-9F42-7768198A13F4}"/>
              </a:ext>
            </a:extLst>
          </p:cNvPr>
          <p:cNvSpPr/>
          <p:nvPr/>
        </p:nvSpPr>
        <p:spPr>
          <a:xfrm>
            <a:off x="5989983" y="3962400"/>
            <a:ext cx="569843" cy="437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2531105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141412" y="2610678"/>
            <a:ext cx="9905998" cy="3628804"/>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t">
            <a:normAutofit/>
          </a:bodyPr>
          <a:lstStyle/>
          <a:p>
            <a:r>
              <a:rPr lang="es-AR" b="1" dirty="0">
                <a:solidFill>
                  <a:schemeClr val="tx1"/>
                </a:solidFill>
              </a:rPr>
              <a:t>TOMAMOS 100.000 REGISTROS PARA EL SET DE ENTRENAMIENTO.</a:t>
            </a:r>
          </a:p>
          <a:p>
            <a:r>
              <a:rPr lang="es-AR" b="1" dirty="0">
                <a:solidFill>
                  <a:schemeClr val="tx1"/>
                </a:solidFill>
              </a:rPr>
              <a:t>A TRAVÉS DE FILTROS TOMAMOS UNA REPRESENTACIÓN IGUALITARIA DE NUESTRAS CLASES (25.000 C/U) Y CON ÍNDICES PARES. FORMANDO NUESTRO TRAIN SET.</a:t>
            </a:r>
          </a:p>
          <a:p>
            <a:r>
              <a:rPr lang="es-AR" b="1" dirty="0">
                <a:solidFill>
                  <a:schemeClr val="tx1"/>
                </a:solidFill>
              </a:rPr>
              <a:t>TOMANDO LOS ÍNDICES IMPARES DE NUESTRO DF ORIGINAL, SELECCIONAMOS UNA MUESTRA ALEATORIA DE 200.000 REGISTROS PARA NUESTRO SET DE TESTEO.</a:t>
            </a:r>
          </a:p>
          <a:p>
            <a:endParaRPr lang="es-AR" b="1" dirty="0">
              <a:solidFill>
                <a:schemeClr val="tx1"/>
              </a:solidFill>
            </a:endParaRPr>
          </a:p>
          <a:p>
            <a:pPr marL="0" indent="0">
              <a:buNone/>
            </a:pPr>
            <a:endParaRPr lang="es-AR" b="1" dirty="0">
              <a:solidFill>
                <a:schemeClr val="tx1"/>
              </a:solidFill>
            </a:endParaRP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xfrm>
            <a:off x="1141413" y="618518"/>
            <a:ext cx="9905998" cy="1038004"/>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Generación de un sub set para entrenar y testear</a:t>
            </a:r>
          </a:p>
        </p:txBody>
      </p:sp>
    </p:spTree>
    <p:extLst>
      <p:ext uri="{BB962C8B-B14F-4D97-AF65-F5344CB8AC3E}">
        <p14:creationId xmlns:p14="http://schemas.microsoft.com/office/powerpoint/2010/main" val="2897765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PRUEBAS CON DISTINTOS MODELOS Y RESULTADOS</a:t>
            </a:r>
            <a:br>
              <a:rPr lang="es-AR" sz="2800" b="1" dirty="0">
                <a:latin typeface="Calibri" panose="020F0502020204030204" pitchFamily="34" charset="0"/>
                <a:cs typeface="Calibri" panose="020F0502020204030204" pitchFamily="34" charset="0"/>
              </a:rPr>
            </a:br>
            <a:r>
              <a:rPr lang="es-AR" sz="2800" b="1" dirty="0" err="1">
                <a:latin typeface="Calibri" panose="020F0502020204030204" pitchFamily="34" charset="0"/>
                <a:cs typeface="Calibri" panose="020F0502020204030204" pitchFamily="34" charset="0"/>
              </a:rPr>
              <a:t>random</a:t>
            </a:r>
            <a:r>
              <a:rPr lang="es-AR" sz="2800" b="1" dirty="0">
                <a:latin typeface="Calibri" panose="020F0502020204030204" pitchFamily="34" charset="0"/>
                <a:cs typeface="Calibri" panose="020F0502020204030204" pitchFamily="34" charset="0"/>
              </a:rPr>
              <a:t> </a:t>
            </a:r>
            <a:r>
              <a:rPr lang="es-AR" sz="2800" b="1" dirty="0" err="1">
                <a:latin typeface="Calibri" panose="020F0502020204030204" pitchFamily="34" charset="0"/>
                <a:cs typeface="Calibri" panose="020F0502020204030204" pitchFamily="34" charset="0"/>
              </a:rPr>
              <a:t>forest</a:t>
            </a:r>
            <a:r>
              <a:rPr lang="es-AR" sz="2800" b="1" dirty="0">
                <a:latin typeface="Calibri" panose="020F0502020204030204" pitchFamily="34" charset="0"/>
                <a:cs typeface="Calibri" panose="020F0502020204030204" pitchFamily="34" charset="0"/>
              </a:rPr>
              <a:t> con clases </a:t>
            </a:r>
            <a:r>
              <a:rPr lang="es-AR" sz="2800" b="1">
                <a:latin typeface="Calibri" panose="020F0502020204030204" pitchFamily="34" charset="0"/>
                <a:cs typeface="Calibri" panose="020F0502020204030204" pitchFamily="34" charset="0"/>
              </a:rPr>
              <a:t>desbalaceadas</a:t>
            </a:r>
            <a:endParaRPr lang="es-AR" sz="2800" b="1" dirty="0">
              <a:latin typeface="Calibri" panose="020F0502020204030204" pitchFamily="34" charset="0"/>
              <a:cs typeface="Calibri" panose="020F0502020204030204" pitchFamily="34" charset="0"/>
            </a:endParaRPr>
          </a:p>
        </p:txBody>
      </p:sp>
      <p:pic>
        <p:nvPicPr>
          <p:cNvPr id="4" name="Imagen 3">
            <a:extLst>
              <a:ext uri="{FF2B5EF4-FFF2-40B4-BE49-F238E27FC236}">
                <a16:creationId xmlns:a16="http://schemas.microsoft.com/office/drawing/2014/main" id="{5001ED0D-4542-4889-9153-F273C86F06B6}"/>
              </a:ext>
            </a:extLst>
          </p:cNvPr>
          <p:cNvPicPr>
            <a:picLocks noChangeAspect="1"/>
          </p:cNvPicPr>
          <p:nvPr/>
        </p:nvPicPr>
        <p:blipFill>
          <a:blip r:embed="rId2"/>
          <a:stretch>
            <a:fillRect/>
          </a:stretch>
        </p:blipFill>
        <p:spPr>
          <a:xfrm>
            <a:off x="3151164" y="2377440"/>
            <a:ext cx="6133514" cy="4023360"/>
          </a:xfrm>
          <a:prstGeom prst="rect">
            <a:avLst/>
          </a:prstGeom>
        </p:spPr>
      </p:pic>
    </p:spTree>
    <p:extLst>
      <p:ext uri="{BB962C8B-B14F-4D97-AF65-F5344CB8AC3E}">
        <p14:creationId xmlns:p14="http://schemas.microsoft.com/office/powerpoint/2010/main" val="2726531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6CB4C-B5E1-4756-815D-BC6EC8E787FB}"/>
              </a:ext>
            </a:extLst>
          </p:cNvPr>
          <p:cNvSpPr>
            <a:spLocks noGrp="1"/>
          </p:cNvSpPr>
          <p:nvPr>
            <p:ph type="title"/>
          </p:nvPr>
        </p:nvSpPr>
        <p:spPr>
          <a:xfrm>
            <a:off x="138254" y="81056"/>
            <a:ext cx="3952329" cy="574675"/>
          </a:xfrm>
        </p:spPr>
        <p:txBody>
          <a:bodyPr rtlCol="0">
            <a:normAutofit/>
          </a:bodyPr>
          <a:lstStyle/>
          <a:p>
            <a:pPr rtl="0">
              <a:lnSpc>
                <a:spcPct val="80000"/>
              </a:lnSpc>
            </a:pPr>
            <a:r>
              <a:rPr lang="es-ES" sz="3200" dirty="0">
                <a:solidFill>
                  <a:schemeClr val="accent2"/>
                </a:solidFill>
              </a:rPr>
              <a:t>PLAN DE TRABAJO</a:t>
            </a:r>
          </a:p>
        </p:txBody>
      </p:sp>
      <p:sp>
        <p:nvSpPr>
          <p:cNvPr id="6" name="Marcador de posición de texto 5">
            <a:extLst>
              <a:ext uri="{FF2B5EF4-FFF2-40B4-BE49-F238E27FC236}">
                <a16:creationId xmlns:a16="http://schemas.microsoft.com/office/drawing/2014/main" id="{BCD4784F-41FE-47AC-B617-00EA570D30E9}"/>
              </a:ext>
            </a:extLst>
          </p:cNvPr>
          <p:cNvSpPr>
            <a:spLocks noGrp="1"/>
          </p:cNvSpPr>
          <p:nvPr>
            <p:ph type="body" sz="quarter" idx="13"/>
          </p:nvPr>
        </p:nvSpPr>
        <p:spPr>
          <a:xfrm>
            <a:off x="588364" y="2864145"/>
            <a:ext cx="1726129" cy="291597"/>
          </a:xfrm>
        </p:spPr>
        <p:txBody>
          <a:bodyPr rtlCol="0"/>
          <a:lstStyle/>
          <a:p>
            <a:pPr rtl="0"/>
            <a:r>
              <a:rPr lang="es-ES" i="0" dirty="0"/>
              <a:t>2018-2019</a:t>
            </a:r>
          </a:p>
        </p:txBody>
      </p:sp>
      <p:sp>
        <p:nvSpPr>
          <p:cNvPr id="7" name="Marcador de posición de texto 6">
            <a:extLst>
              <a:ext uri="{FF2B5EF4-FFF2-40B4-BE49-F238E27FC236}">
                <a16:creationId xmlns:a16="http://schemas.microsoft.com/office/drawing/2014/main" id="{FFA8FF1C-735A-4A06-B94C-EA601032196E}"/>
              </a:ext>
            </a:extLst>
          </p:cNvPr>
          <p:cNvSpPr>
            <a:spLocks noGrp="1"/>
          </p:cNvSpPr>
          <p:nvPr>
            <p:ph type="body" sz="quarter" idx="14"/>
          </p:nvPr>
        </p:nvSpPr>
        <p:spPr>
          <a:xfrm>
            <a:off x="721297" y="3169545"/>
            <a:ext cx="1726129" cy="378571"/>
          </a:xfrm>
        </p:spPr>
        <p:txBody>
          <a:bodyPr rtlCol="0"/>
          <a:lstStyle/>
          <a:p>
            <a:pPr rtl="0"/>
            <a:r>
              <a:rPr lang="es-ES" dirty="0"/>
              <a:t>14 meses</a:t>
            </a:r>
          </a:p>
        </p:txBody>
      </p:sp>
      <p:sp>
        <p:nvSpPr>
          <p:cNvPr id="21" name="Marcador de posición de texto 20">
            <a:extLst>
              <a:ext uri="{FF2B5EF4-FFF2-40B4-BE49-F238E27FC236}">
                <a16:creationId xmlns:a16="http://schemas.microsoft.com/office/drawing/2014/main" id="{954842DC-5569-4421-BEE9-EC5D80DF6E5C}"/>
              </a:ext>
            </a:extLst>
          </p:cNvPr>
          <p:cNvSpPr>
            <a:spLocks noGrp="1"/>
          </p:cNvSpPr>
          <p:nvPr>
            <p:ph type="body" sz="quarter" idx="32"/>
          </p:nvPr>
        </p:nvSpPr>
        <p:spPr>
          <a:xfrm>
            <a:off x="3767019" y="354683"/>
            <a:ext cx="1726129" cy="463446"/>
          </a:xfrm>
        </p:spPr>
        <p:txBody>
          <a:bodyPr rtlCol="0">
            <a:normAutofit/>
          </a:bodyPr>
          <a:lstStyle/>
          <a:p>
            <a:pPr rtl="0">
              <a:lnSpc>
                <a:spcPct val="100000"/>
              </a:lnSpc>
            </a:pPr>
            <a:r>
              <a:rPr lang="es-ES" dirty="0"/>
              <a:t>HISTORIA DE LA ECOBICI</a:t>
            </a:r>
          </a:p>
        </p:txBody>
      </p:sp>
      <p:sp>
        <p:nvSpPr>
          <p:cNvPr id="13" name="Marcador de posición de texto 12">
            <a:extLst>
              <a:ext uri="{FF2B5EF4-FFF2-40B4-BE49-F238E27FC236}">
                <a16:creationId xmlns:a16="http://schemas.microsoft.com/office/drawing/2014/main" id="{04306A44-50E7-4C10-ABF1-71CE55A094F5}"/>
              </a:ext>
            </a:extLst>
          </p:cNvPr>
          <p:cNvSpPr>
            <a:spLocks noGrp="1"/>
          </p:cNvSpPr>
          <p:nvPr>
            <p:ph type="body" sz="quarter" idx="20"/>
          </p:nvPr>
        </p:nvSpPr>
        <p:spPr>
          <a:xfrm>
            <a:off x="8644423" y="2914158"/>
            <a:ext cx="1044000" cy="1044000"/>
          </a:xfrm>
        </p:spPr>
        <p:txBody>
          <a:bodyPr rtlCol="0"/>
          <a:lstStyle/>
          <a:p>
            <a:pPr rtl="0"/>
            <a:r>
              <a:rPr lang="es-ES" dirty="0"/>
              <a:t>E5</a:t>
            </a:r>
          </a:p>
        </p:txBody>
      </p:sp>
      <p:sp>
        <p:nvSpPr>
          <p:cNvPr id="14" name="Marcador de posición de texto 13">
            <a:extLst>
              <a:ext uri="{FF2B5EF4-FFF2-40B4-BE49-F238E27FC236}">
                <a16:creationId xmlns:a16="http://schemas.microsoft.com/office/drawing/2014/main" id="{18BD9AA2-DFE1-412D-BB95-7989BA1E6039}"/>
              </a:ext>
            </a:extLst>
          </p:cNvPr>
          <p:cNvSpPr>
            <a:spLocks noGrp="1"/>
          </p:cNvSpPr>
          <p:nvPr>
            <p:ph type="body" sz="quarter" idx="21"/>
          </p:nvPr>
        </p:nvSpPr>
        <p:spPr>
          <a:xfrm>
            <a:off x="7173644" y="2914158"/>
            <a:ext cx="1044000" cy="1044000"/>
          </a:xfrm>
        </p:spPr>
        <p:txBody>
          <a:bodyPr rtlCol="0"/>
          <a:lstStyle/>
          <a:p>
            <a:pPr rtl="0"/>
            <a:r>
              <a:rPr lang="es-ES" dirty="0"/>
              <a:t>E6</a:t>
            </a:r>
          </a:p>
        </p:txBody>
      </p:sp>
      <p:sp>
        <p:nvSpPr>
          <p:cNvPr id="15" name="Marcador de texto 14">
            <a:extLst>
              <a:ext uri="{FF2B5EF4-FFF2-40B4-BE49-F238E27FC236}">
                <a16:creationId xmlns:a16="http://schemas.microsoft.com/office/drawing/2014/main" id="{CDDFF132-912B-4B2B-B3E5-D1AB199B58C1}"/>
              </a:ext>
            </a:extLst>
          </p:cNvPr>
          <p:cNvSpPr>
            <a:spLocks noGrp="1"/>
          </p:cNvSpPr>
          <p:nvPr>
            <p:ph type="body" sz="quarter" idx="22"/>
          </p:nvPr>
        </p:nvSpPr>
        <p:spPr>
          <a:xfrm>
            <a:off x="5632524" y="2914158"/>
            <a:ext cx="1044000" cy="1044000"/>
          </a:xfrm>
        </p:spPr>
        <p:txBody>
          <a:bodyPr rtlCol="0"/>
          <a:lstStyle/>
          <a:p>
            <a:pPr rtl="0"/>
            <a:r>
              <a:rPr lang="es-ES" dirty="0"/>
              <a:t>E7</a:t>
            </a:r>
          </a:p>
        </p:txBody>
      </p:sp>
      <p:sp>
        <p:nvSpPr>
          <p:cNvPr id="12" name="Marcador de posición de texto 11">
            <a:extLst>
              <a:ext uri="{FF2B5EF4-FFF2-40B4-BE49-F238E27FC236}">
                <a16:creationId xmlns:a16="http://schemas.microsoft.com/office/drawing/2014/main" id="{0950DBC3-6438-47ED-BA7E-BBD7E08290D1}"/>
              </a:ext>
            </a:extLst>
          </p:cNvPr>
          <p:cNvSpPr>
            <a:spLocks noGrp="1"/>
          </p:cNvSpPr>
          <p:nvPr>
            <p:ph type="body" sz="quarter" idx="19"/>
          </p:nvPr>
        </p:nvSpPr>
        <p:spPr>
          <a:xfrm>
            <a:off x="4105477" y="2914158"/>
            <a:ext cx="1044000" cy="1044000"/>
          </a:xfrm>
        </p:spPr>
        <p:txBody>
          <a:bodyPr rtlCol="0"/>
          <a:lstStyle/>
          <a:p>
            <a:pPr rtl="0"/>
            <a:r>
              <a:rPr lang="es-ES" dirty="0"/>
              <a:t>E8</a:t>
            </a:r>
          </a:p>
        </p:txBody>
      </p:sp>
      <p:sp>
        <p:nvSpPr>
          <p:cNvPr id="16" name="Marcador de posición de texto 15">
            <a:extLst>
              <a:ext uri="{FF2B5EF4-FFF2-40B4-BE49-F238E27FC236}">
                <a16:creationId xmlns:a16="http://schemas.microsoft.com/office/drawing/2014/main" id="{5E0624EF-8210-444B-9BC7-2C144038C2FB}"/>
              </a:ext>
            </a:extLst>
          </p:cNvPr>
          <p:cNvSpPr>
            <a:spLocks noGrp="1"/>
          </p:cNvSpPr>
          <p:nvPr>
            <p:ph type="body" sz="quarter" idx="23"/>
          </p:nvPr>
        </p:nvSpPr>
        <p:spPr>
          <a:xfrm>
            <a:off x="4077346" y="4970360"/>
            <a:ext cx="1044000" cy="1044000"/>
          </a:xfrm>
        </p:spPr>
        <p:txBody>
          <a:bodyPr rtlCol="0"/>
          <a:lstStyle/>
          <a:p>
            <a:pPr rtl="0"/>
            <a:r>
              <a:rPr lang="es-ES" dirty="0"/>
              <a:t>E9</a:t>
            </a:r>
          </a:p>
        </p:txBody>
      </p:sp>
      <p:sp>
        <p:nvSpPr>
          <p:cNvPr id="18" name="Marcador de texto 17">
            <a:extLst>
              <a:ext uri="{FF2B5EF4-FFF2-40B4-BE49-F238E27FC236}">
                <a16:creationId xmlns:a16="http://schemas.microsoft.com/office/drawing/2014/main" id="{7073D15E-3E59-4781-BA50-8D741A373A3B}"/>
              </a:ext>
            </a:extLst>
          </p:cNvPr>
          <p:cNvSpPr>
            <a:spLocks noGrp="1"/>
          </p:cNvSpPr>
          <p:nvPr>
            <p:ph type="body" sz="quarter" idx="26"/>
          </p:nvPr>
        </p:nvSpPr>
        <p:spPr>
          <a:xfrm>
            <a:off x="5646592" y="4970360"/>
            <a:ext cx="1044000" cy="1044000"/>
          </a:xfrm>
        </p:spPr>
        <p:txBody>
          <a:bodyPr rtlCol="0"/>
          <a:lstStyle/>
          <a:p>
            <a:pPr rtl="0"/>
            <a:r>
              <a:rPr lang="es-ES" dirty="0"/>
              <a:t>E10</a:t>
            </a:r>
          </a:p>
        </p:txBody>
      </p:sp>
      <p:sp>
        <p:nvSpPr>
          <p:cNvPr id="17" name="Marcador de posición de texto 16">
            <a:extLst>
              <a:ext uri="{FF2B5EF4-FFF2-40B4-BE49-F238E27FC236}">
                <a16:creationId xmlns:a16="http://schemas.microsoft.com/office/drawing/2014/main" id="{FACEF7EF-E8CB-4008-A749-3586789460E1}"/>
              </a:ext>
            </a:extLst>
          </p:cNvPr>
          <p:cNvSpPr>
            <a:spLocks noGrp="1"/>
          </p:cNvSpPr>
          <p:nvPr>
            <p:ph type="body" sz="quarter" idx="25"/>
          </p:nvPr>
        </p:nvSpPr>
        <p:spPr/>
        <p:txBody>
          <a:bodyPr rtlCol="0"/>
          <a:lstStyle/>
          <a:p>
            <a:pPr rtl="0"/>
            <a:r>
              <a:rPr lang="es-ES" dirty="0"/>
              <a:t>E11</a:t>
            </a:r>
          </a:p>
        </p:txBody>
      </p:sp>
      <p:sp>
        <p:nvSpPr>
          <p:cNvPr id="46" name="Marcador de texto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rtlCol="0"/>
          <a:lstStyle/>
          <a:p>
            <a:pPr rtl="0"/>
            <a:r>
              <a:rPr lang="es-ES" dirty="0"/>
              <a:t>E12</a:t>
            </a:r>
          </a:p>
        </p:txBody>
      </p:sp>
      <p:sp>
        <p:nvSpPr>
          <p:cNvPr id="48" name="Marcador de posición de texto 47">
            <a:extLst>
              <a:ext uri="{FF2B5EF4-FFF2-40B4-BE49-F238E27FC236}">
                <a16:creationId xmlns:a16="http://schemas.microsoft.com/office/drawing/2014/main" id="{80356F4D-EF6F-4CA4-9F12-1144AB06B635}"/>
              </a:ext>
            </a:extLst>
          </p:cNvPr>
          <p:cNvSpPr>
            <a:spLocks noGrp="1"/>
          </p:cNvSpPr>
          <p:nvPr>
            <p:ph type="body" sz="quarter" idx="58"/>
          </p:nvPr>
        </p:nvSpPr>
        <p:spPr/>
        <p:txBody>
          <a:bodyPr rtlCol="0"/>
          <a:lstStyle/>
          <a:p>
            <a:pPr rtl="0"/>
            <a:r>
              <a:rPr lang="es-ES" dirty="0"/>
              <a:t>2019</a:t>
            </a:r>
          </a:p>
        </p:txBody>
      </p:sp>
      <p:sp>
        <p:nvSpPr>
          <p:cNvPr id="20" name="Marcador de texto 19"/>
          <p:cNvSpPr>
            <a:spLocks noGrp="1"/>
          </p:cNvSpPr>
          <p:nvPr>
            <p:ph type="body" sz="quarter" idx="57"/>
          </p:nvPr>
        </p:nvSpPr>
        <p:spPr/>
        <p:txBody>
          <a:bodyPr/>
          <a:lstStyle/>
          <a:p>
            <a:r>
              <a:rPr lang="es-ES" dirty="0"/>
              <a:t>2018</a:t>
            </a:r>
            <a:endParaRPr lang="es-AR" dirty="0"/>
          </a:p>
        </p:txBody>
      </p:sp>
      <p:sp>
        <p:nvSpPr>
          <p:cNvPr id="52" name="Marcador de texto 51"/>
          <p:cNvSpPr>
            <a:spLocks noGrp="1"/>
          </p:cNvSpPr>
          <p:nvPr>
            <p:ph type="body" sz="quarter" idx="16"/>
          </p:nvPr>
        </p:nvSpPr>
        <p:spPr>
          <a:xfrm>
            <a:off x="8644423" y="863644"/>
            <a:ext cx="1044000" cy="1044000"/>
          </a:xfrm>
        </p:spPr>
        <p:txBody>
          <a:bodyPr/>
          <a:lstStyle/>
          <a:p>
            <a:r>
              <a:rPr lang="es-ES" dirty="0"/>
              <a:t>E4</a:t>
            </a:r>
            <a:endParaRPr lang="es-AR" dirty="0"/>
          </a:p>
        </p:txBody>
      </p:sp>
      <p:sp>
        <p:nvSpPr>
          <p:cNvPr id="53" name="Marcador de texto 52"/>
          <p:cNvSpPr>
            <a:spLocks noGrp="1"/>
          </p:cNvSpPr>
          <p:nvPr>
            <p:ph type="body" sz="quarter" idx="17"/>
          </p:nvPr>
        </p:nvSpPr>
        <p:spPr>
          <a:xfrm>
            <a:off x="5624946" y="863644"/>
            <a:ext cx="1044000" cy="1044000"/>
          </a:xfrm>
          <a:ln>
            <a:solidFill>
              <a:srgbClr val="80C69D"/>
            </a:solidFill>
          </a:ln>
        </p:spPr>
        <p:txBody>
          <a:bodyPr/>
          <a:lstStyle/>
          <a:p>
            <a:r>
              <a:rPr lang="es-ES" dirty="0"/>
              <a:t>E2</a:t>
            </a:r>
            <a:endParaRPr lang="es-AR" dirty="0"/>
          </a:p>
        </p:txBody>
      </p:sp>
      <p:sp>
        <p:nvSpPr>
          <p:cNvPr id="55" name="Marcador de texto 54"/>
          <p:cNvSpPr>
            <a:spLocks noGrp="1"/>
          </p:cNvSpPr>
          <p:nvPr>
            <p:ph type="body" sz="quarter" idx="15"/>
          </p:nvPr>
        </p:nvSpPr>
        <p:spPr>
          <a:xfrm>
            <a:off x="4091404" y="843980"/>
            <a:ext cx="1044000" cy="1044000"/>
          </a:xfrm>
        </p:spPr>
        <p:txBody>
          <a:bodyPr/>
          <a:lstStyle/>
          <a:p>
            <a:r>
              <a:rPr lang="es-ES" dirty="0"/>
              <a:t>E1</a:t>
            </a:r>
            <a:endParaRPr lang="es-AR" dirty="0"/>
          </a:p>
        </p:txBody>
      </p:sp>
      <p:sp>
        <p:nvSpPr>
          <p:cNvPr id="58" name="Marcador de texto 24">
            <a:extLst>
              <a:ext uri="{FF2B5EF4-FFF2-40B4-BE49-F238E27FC236}">
                <a16:creationId xmlns:a16="http://schemas.microsoft.com/office/drawing/2014/main" id="{2B193253-F94A-4164-AE5D-6B3931AE17CC}"/>
              </a:ext>
            </a:extLst>
          </p:cNvPr>
          <p:cNvSpPr>
            <a:spLocks noGrp="1"/>
          </p:cNvSpPr>
          <p:nvPr>
            <p:ph type="body" sz="quarter" idx="36"/>
          </p:nvPr>
        </p:nvSpPr>
        <p:spPr>
          <a:xfrm>
            <a:off x="8494824" y="447040"/>
            <a:ext cx="1343198" cy="278395"/>
          </a:xfrm>
        </p:spPr>
        <p:txBody>
          <a:bodyPr vert="horz" lIns="0" tIns="0" rIns="0" bIns="0" rtlCol="0">
            <a:normAutofit/>
          </a:bodyPr>
          <a:lstStyle/>
          <a:p>
            <a:pPr>
              <a:lnSpc>
                <a:spcPct val="100000"/>
              </a:lnSpc>
            </a:pPr>
            <a:r>
              <a:rPr lang="es-ES" dirty="0">
                <a:solidFill>
                  <a:schemeClr val="accent6"/>
                </a:solidFill>
              </a:rPr>
              <a:t>ANALISIS USO</a:t>
            </a:r>
          </a:p>
        </p:txBody>
      </p:sp>
      <p:sp>
        <p:nvSpPr>
          <p:cNvPr id="59" name="Marcador de posición de texto 9">
            <a:extLst>
              <a:ext uri="{FF2B5EF4-FFF2-40B4-BE49-F238E27FC236}">
                <a16:creationId xmlns:a16="http://schemas.microsoft.com/office/drawing/2014/main" id="{B71962F0-0A0F-4FC2-9E69-6265A830C45E}"/>
              </a:ext>
            </a:extLst>
          </p:cNvPr>
          <p:cNvSpPr>
            <a:spLocks noGrp="1"/>
          </p:cNvSpPr>
          <p:nvPr>
            <p:ph type="body" sz="quarter" idx="18"/>
          </p:nvPr>
        </p:nvSpPr>
        <p:spPr>
          <a:xfrm>
            <a:off x="7159576" y="863644"/>
            <a:ext cx="1044000" cy="1044000"/>
          </a:xfrm>
        </p:spPr>
        <p:txBody>
          <a:bodyPr rtlCol="0"/>
          <a:lstStyle/>
          <a:p>
            <a:pPr rtl="0"/>
            <a:r>
              <a:rPr lang="es-ES" dirty="0"/>
              <a:t>E3</a:t>
            </a:r>
          </a:p>
        </p:txBody>
      </p:sp>
      <p:sp>
        <p:nvSpPr>
          <p:cNvPr id="60" name="Marcador de texto 24">
            <a:extLst>
              <a:ext uri="{FF2B5EF4-FFF2-40B4-BE49-F238E27FC236}">
                <a16:creationId xmlns:a16="http://schemas.microsoft.com/office/drawing/2014/main" id="{2B193253-F94A-4164-AE5D-6B3931AE17CC}"/>
              </a:ext>
            </a:extLst>
          </p:cNvPr>
          <p:cNvSpPr>
            <a:spLocks noGrp="1"/>
          </p:cNvSpPr>
          <p:nvPr>
            <p:ph type="body" sz="quarter" idx="36"/>
          </p:nvPr>
        </p:nvSpPr>
        <p:spPr>
          <a:xfrm>
            <a:off x="6753554" y="333194"/>
            <a:ext cx="1726128" cy="506088"/>
          </a:xfrm>
        </p:spPr>
        <p:txBody>
          <a:bodyPr vert="horz" lIns="0" tIns="0" rIns="0" bIns="0" rtlCol="0">
            <a:normAutofit fontScale="92500" lnSpcReduction="20000"/>
          </a:bodyPr>
          <a:lstStyle/>
          <a:p>
            <a:pPr>
              <a:lnSpc>
                <a:spcPct val="110000"/>
              </a:lnSpc>
            </a:pPr>
            <a:r>
              <a:rPr lang="es-ES" dirty="0">
                <a:solidFill>
                  <a:schemeClr val="accent2"/>
                </a:solidFill>
              </a:rPr>
              <a:t>INTRODUCCIÓN</a:t>
            </a:r>
          </a:p>
          <a:p>
            <a:r>
              <a:rPr lang="es-ES" dirty="0">
                <a:solidFill>
                  <a:schemeClr val="accent2"/>
                </a:solidFill>
              </a:rPr>
              <a:t>AL PROBLEMA</a:t>
            </a:r>
          </a:p>
        </p:txBody>
      </p:sp>
      <p:sp>
        <p:nvSpPr>
          <p:cNvPr id="63" name="Rectángulo 62"/>
          <p:cNvSpPr/>
          <p:nvPr/>
        </p:nvSpPr>
        <p:spPr>
          <a:xfrm>
            <a:off x="464972" y="5587401"/>
            <a:ext cx="1457841" cy="1015663"/>
          </a:xfrm>
          <a:prstGeom prst="rect">
            <a:avLst/>
          </a:prstGeom>
          <a:noFill/>
        </p:spPr>
        <p:txBody>
          <a:bodyPr wrap="square" lIns="91440" tIns="45720" rIns="91440" bIns="45720">
            <a:spAutoFit/>
          </a:bodyPr>
          <a:lstStyle/>
          <a:p>
            <a:pPr algn="ctr"/>
            <a:r>
              <a:rPr lang="es-ES" sz="6000" b="1" spc="50" dirty="0">
                <a:ln w="0"/>
                <a:solidFill>
                  <a:schemeClr val="bg2"/>
                </a:solidFill>
                <a:effectLst>
                  <a:innerShdw blurRad="63500" dist="50800" dir="13500000">
                    <a:srgbClr val="000000">
                      <a:alpha val="50000"/>
                    </a:srgbClr>
                  </a:innerShdw>
                </a:effectLst>
              </a:rPr>
              <a:t>G3</a:t>
            </a:r>
          </a:p>
        </p:txBody>
      </p:sp>
      <p:pic>
        <p:nvPicPr>
          <p:cNvPr id="65" name="Marcador de posición de imagen 49">
            <a:extLst>
              <a:ext uri="{FF2B5EF4-FFF2-40B4-BE49-F238E27FC236}">
                <a16:creationId xmlns:a16="http://schemas.microsoft.com/office/drawing/2014/main" id="{AA0BD572-8873-4C60-84A2-F8D4F9A44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74" y="3604044"/>
            <a:ext cx="2024238" cy="192742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8" name="Marcador de texto 34">
            <a:extLst>
              <a:ext uri="{FF2B5EF4-FFF2-40B4-BE49-F238E27FC236}">
                <a16:creationId xmlns:a16="http://schemas.microsoft.com/office/drawing/2014/main" id="{3314D911-8709-4BFF-9938-9A101EA55887}"/>
              </a:ext>
            </a:extLst>
          </p:cNvPr>
          <p:cNvSpPr txBox="1">
            <a:spLocks/>
          </p:cNvSpPr>
          <p:nvPr/>
        </p:nvSpPr>
        <p:spPr>
          <a:xfrm>
            <a:off x="8302119" y="4027000"/>
            <a:ext cx="1833962" cy="278395"/>
          </a:xfrm>
          <a:prstGeom prst="rect">
            <a:avLst/>
          </a:prstGeom>
        </p:spPr>
        <p:txBody>
          <a:bodyPr vert="horz" lIns="0" tIns="0" rIns="0" bIns="0" rtlCol="0">
            <a:noAutofit/>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0C6D8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sz="1400" dirty="0">
                <a:solidFill>
                  <a:srgbClr val="403474"/>
                </a:solidFill>
              </a:rPr>
              <a:t>ELECCIÓN DE LAS VARIABLES</a:t>
            </a:r>
          </a:p>
        </p:txBody>
      </p:sp>
      <p:sp>
        <p:nvSpPr>
          <p:cNvPr id="99" name="Marcador de texto 30">
            <a:extLst>
              <a:ext uri="{FF2B5EF4-FFF2-40B4-BE49-F238E27FC236}">
                <a16:creationId xmlns:a16="http://schemas.microsoft.com/office/drawing/2014/main" id="{9DEB064E-97F7-4112-9D68-61878A504C93}"/>
              </a:ext>
            </a:extLst>
          </p:cNvPr>
          <p:cNvSpPr txBox="1">
            <a:spLocks/>
          </p:cNvSpPr>
          <p:nvPr/>
        </p:nvSpPr>
        <p:spPr>
          <a:xfrm>
            <a:off x="6465015" y="2383951"/>
            <a:ext cx="2471029" cy="494364"/>
          </a:xfrm>
          <a:prstGeom prst="rect">
            <a:avLst/>
          </a:prstGeom>
        </p:spPr>
        <p:txBody>
          <a:bodyPr vert="horz" lIns="0" tIns="0" rIns="0" bIns="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403474"/>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ELECCIÓN DEL MEJOR MODELO Y LOS MEJORES HIPERPARAMTEROS</a:t>
            </a:r>
            <a:endParaRPr lang="es-ES" dirty="0"/>
          </a:p>
        </p:txBody>
      </p:sp>
      <p:sp>
        <p:nvSpPr>
          <p:cNvPr id="100" name="Marcador de texto 32">
            <a:extLst>
              <a:ext uri="{FF2B5EF4-FFF2-40B4-BE49-F238E27FC236}">
                <a16:creationId xmlns:a16="http://schemas.microsoft.com/office/drawing/2014/main" id="{1434BF71-CD95-4995-B8A6-3186E8F81BC8}"/>
              </a:ext>
            </a:extLst>
          </p:cNvPr>
          <p:cNvSpPr txBox="1">
            <a:spLocks/>
          </p:cNvSpPr>
          <p:nvPr/>
        </p:nvSpPr>
        <p:spPr>
          <a:xfrm>
            <a:off x="5294366" y="4031189"/>
            <a:ext cx="1726129" cy="423233"/>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571B6D"/>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MÉTRICAS DE LOS MEJORES MODELOS</a:t>
            </a:r>
          </a:p>
        </p:txBody>
      </p:sp>
      <p:sp>
        <p:nvSpPr>
          <p:cNvPr id="101" name="Marcador de texto 28">
            <a:extLst>
              <a:ext uri="{FF2B5EF4-FFF2-40B4-BE49-F238E27FC236}">
                <a16:creationId xmlns:a16="http://schemas.microsoft.com/office/drawing/2014/main" id="{1DC6AAB8-A933-425E-B03D-F00B672A2C5C}"/>
              </a:ext>
            </a:extLst>
          </p:cNvPr>
          <p:cNvSpPr txBox="1">
            <a:spLocks/>
          </p:cNvSpPr>
          <p:nvPr/>
        </p:nvSpPr>
        <p:spPr>
          <a:xfrm>
            <a:off x="3761707" y="2398220"/>
            <a:ext cx="1726129" cy="410180"/>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6F0066"/>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MEJOR MÉTRICA A ANALIZAR</a:t>
            </a:r>
          </a:p>
        </p:txBody>
      </p:sp>
      <p:sp>
        <p:nvSpPr>
          <p:cNvPr id="102" name="Marcador de texto 36">
            <a:extLst>
              <a:ext uri="{FF2B5EF4-FFF2-40B4-BE49-F238E27FC236}">
                <a16:creationId xmlns:a16="http://schemas.microsoft.com/office/drawing/2014/main" id="{721E8946-714D-4D80-BBE7-F491E82F221D}"/>
              </a:ext>
            </a:extLst>
          </p:cNvPr>
          <p:cNvSpPr txBox="1">
            <a:spLocks/>
          </p:cNvSpPr>
          <p:nvPr/>
        </p:nvSpPr>
        <p:spPr>
          <a:xfrm>
            <a:off x="3736281" y="4719845"/>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chemeClr val="tx2"/>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PREDICCIÓN</a:t>
            </a:r>
            <a:endParaRPr lang="es-ES" dirty="0"/>
          </a:p>
        </p:txBody>
      </p:sp>
      <p:sp>
        <p:nvSpPr>
          <p:cNvPr id="103" name="Marcador de posición de texto 40">
            <a:extLst>
              <a:ext uri="{FF2B5EF4-FFF2-40B4-BE49-F238E27FC236}">
                <a16:creationId xmlns:a16="http://schemas.microsoft.com/office/drawing/2014/main" id="{5F5FCA98-3F05-4E6D-AF7F-8C648E20BF0B}"/>
              </a:ext>
            </a:extLst>
          </p:cNvPr>
          <p:cNvSpPr txBox="1">
            <a:spLocks/>
          </p:cNvSpPr>
          <p:nvPr/>
        </p:nvSpPr>
        <p:spPr>
          <a:xfrm>
            <a:off x="5021814" y="6163498"/>
            <a:ext cx="2199859" cy="324225"/>
          </a:xfrm>
          <a:prstGeom prst="rect">
            <a:avLst/>
          </a:prstGeom>
        </p:spPr>
        <p:txBody>
          <a:bodyPr vert="horz" lIns="0" tIns="0" rIns="0" bIns="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chemeClr val="accent3"/>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MEJORAS FUTURAS AL MODELO</a:t>
            </a:r>
          </a:p>
        </p:txBody>
      </p:sp>
      <p:sp>
        <p:nvSpPr>
          <p:cNvPr id="104" name="Marcador de posición de texto 38">
            <a:extLst>
              <a:ext uri="{FF2B5EF4-FFF2-40B4-BE49-F238E27FC236}">
                <a16:creationId xmlns:a16="http://schemas.microsoft.com/office/drawing/2014/main" id="{293E80D6-AB9D-4612-84B2-348F3B57CCCB}"/>
              </a:ext>
            </a:extLst>
          </p:cNvPr>
          <p:cNvSpPr txBox="1">
            <a:spLocks/>
          </p:cNvSpPr>
          <p:nvPr/>
        </p:nvSpPr>
        <p:spPr>
          <a:xfrm>
            <a:off x="6753553" y="4691515"/>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E8611D"/>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IMPLEMENTACIÓN</a:t>
            </a:r>
          </a:p>
        </p:txBody>
      </p:sp>
      <p:sp>
        <p:nvSpPr>
          <p:cNvPr id="105" name="Marcador de texto 42">
            <a:extLst>
              <a:ext uri="{FF2B5EF4-FFF2-40B4-BE49-F238E27FC236}">
                <a16:creationId xmlns:a16="http://schemas.microsoft.com/office/drawing/2014/main" id="{177DECD0-8AF2-4A52-AF3C-32EFAC225870}"/>
              </a:ext>
            </a:extLst>
          </p:cNvPr>
          <p:cNvSpPr txBox="1">
            <a:spLocks/>
          </p:cNvSpPr>
          <p:nvPr/>
        </p:nvSpPr>
        <p:spPr>
          <a:xfrm>
            <a:off x="8107656" y="6121335"/>
            <a:ext cx="1726129" cy="204276"/>
          </a:xfrm>
          <a:prstGeom prst="rect">
            <a:avLst/>
          </a:prstGeom>
        </p:spPr>
        <p:txBody>
          <a:bodyPr vert="horz" lIns="0" tIns="0" rIns="0" bIns="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chemeClr val="accent5"/>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ALCANCE</a:t>
            </a:r>
            <a:endParaRPr lang="es-ES" dirty="0"/>
          </a:p>
        </p:txBody>
      </p:sp>
      <p:sp>
        <p:nvSpPr>
          <p:cNvPr id="108" name="Marcador de texto 24">
            <a:extLst>
              <a:ext uri="{FF2B5EF4-FFF2-40B4-BE49-F238E27FC236}">
                <a16:creationId xmlns:a16="http://schemas.microsoft.com/office/drawing/2014/main" id="{3471F304-457B-4D21-A059-0049A72F1B0F}"/>
              </a:ext>
            </a:extLst>
          </p:cNvPr>
          <p:cNvSpPr txBox="1">
            <a:spLocks/>
          </p:cNvSpPr>
          <p:nvPr/>
        </p:nvSpPr>
        <p:spPr>
          <a:xfrm>
            <a:off x="5258680" y="333193"/>
            <a:ext cx="1726128" cy="491371"/>
          </a:xfrm>
          <a:prstGeom prst="rect">
            <a:avLst/>
          </a:prstGeom>
        </p:spPr>
        <p:txBody>
          <a:bodyPr vert="horz" lIns="0" tIns="0" rIns="0" bIns="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500" b="0" i="0" kern="1200">
                <a:solidFill>
                  <a:srgbClr val="2CA05B"/>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s-ES" dirty="0">
                <a:solidFill>
                  <a:schemeClr val="accent2">
                    <a:lumMod val="60000"/>
                    <a:lumOff val="40000"/>
                  </a:schemeClr>
                </a:solidFill>
              </a:rPr>
              <a:t>PROPUESTA DE VALOR</a:t>
            </a:r>
          </a:p>
        </p:txBody>
      </p:sp>
    </p:spTree>
    <p:extLst>
      <p:ext uri="{BB962C8B-B14F-4D97-AF65-F5344CB8AC3E}">
        <p14:creationId xmlns:p14="http://schemas.microsoft.com/office/powerpoint/2010/main" val="39213628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PRUEBAS CON DISTINTOS MODELOS Y RESULTADOS</a:t>
            </a:r>
            <a:br>
              <a:rPr lang="es-AR" sz="2800" b="1" dirty="0">
                <a:latin typeface="Calibri" panose="020F0502020204030204" pitchFamily="34" charset="0"/>
                <a:cs typeface="Calibri" panose="020F0502020204030204" pitchFamily="34" charset="0"/>
              </a:rPr>
            </a:br>
            <a:r>
              <a:rPr lang="es-AR" sz="2800" b="1" dirty="0" err="1">
                <a:latin typeface="Calibri" panose="020F0502020204030204" pitchFamily="34" charset="0"/>
                <a:cs typeface="Calibri" panose="020F0502020204030204" pitchFamily="34" charset="0"/>
              </a:rPr>
              <a:t>naive</a:t>
            </a:r>
            <a:r>
              <a:rPr lang="es-AR" sz="2800" b="1" dirty="0">
                <a:latin typeface="Calibri" panose="020F0502020204030204" pitchFamily="34" charset="0"/>
                <a:cs typeface="Calibri" panose="020F0502020204030204" pitchFamily="34" charset="0"/>
              </a:rPr>
              <a:t> </a:t>
            </a:r>
            <a:r>
              <a:rPr lang="es-AR" sz="2800" b="1" dirty="0" err="1">
                <a:latin typeface="Calibri" panose="020F0502020204030204" pitchFamily="34" charset="0"/>
                <a:cs typeface="Calibri" panose="020F0502020204030204" pitchFamily="34" charset="0"/>
              </a:rPr>
              <a:t>bayes</a:t>
            </a:r>
            <a:endParaRPr lang="es-AR" sz="2800" b="1" dirty="0">
              <a:latin typeface="Calibri" panose="020F0502020204030204" pitchFamily="34" charset="0"/>
              <a:cs typeface="Calibri" panose="020F0502020204030204" pitchFamily="34" charset="0"/>
            </a:endParaRPr>
          </a:p>
        </p:txBody>
      </p:sp>
      <p:pic>
        <p:nvPicPr>
          <p:cNvPr id="4" name="Imagen 3" descr="Imagen que contiene texto&#10;&#10;Descripción generada automáticamente">
            <a:extLst>
              <a:ext uri="{FF2B5EF4-FFF2-40B4-BE49-F238E27FC236}">
                <a16:creationId xmlns:a16="http://schemas.microsoft.com/office/drawing/2014/main" id="{C90CD3D1-9D61-4E24-A050-99F98CC53856}"/>
              </a:ext>
            </a:extLst>
          </p:cNvPr>
          <p:cNvPicPr>
            <a:picLocks noChangeAspect="1"/>
          </p:cNvPicPr>
          <p:nvPr/>
        </p:nvPicPr>
        <p:blipFill>
          <a:blip r:embed="rId2"/>
          <a:stretch>
            <a:fillRect/>
          </a:stretch>
        </p:blipFill>
        <p:spPr>
          <a:xfrm>
            <a:off x="6284246" y="2448003"/>
            <a:ext cx="4763165" cy="3791479"/>
          </a:xfrm>
          <a:prstGeom prst="rect">
            <a:avLst/>
          </a:prstGeom>
        </p:spPr>
      </p:pic>
      <p:pic>
        <p:nvPicPr>
          <p:cNvPr id="6" name="Imagen 5" descr="Imagen que contiene texto&#10;&#10;Descripción generada automáticamente">
            <a:extLst>
              <a:ext uri="{FF2B5EF4-FFF2-40B4-BE49-F238E27FC236}">
                <a16:creationId xmlns:a16="http://schemas.microsoft.com/office/drawing/2014/main" id="{C45E1FE9-5D21-4990-82CD-4C8E47434E1A}"/>
              </a:ext>
            </a:extLst>
          </p:cNvPr>
          <p:cNvPicPr>
            <a:picLocks noChangeAspect="1"/>
          </p:cNvPicPr>
          <p:nvPr/>
        </p:nvPicPr>
        <p:blipFill>
          <a:blip r:embed="rId3"/>
          <a:stretch>
            <a:fillRect/>
          </a:stretch>
        </p:blipFill>
        <p:spPr>
          <a:xfrm>
            <a:off x="1477108" y="2679663"/>
            <a:ext cx="3938954" cy="3328158"/>
          </a:xfrm>
          <a:prstGeom prst="rect">
            <a:avLst/>
          </a:prstGeom>
        </p:spPr>
      </p:pic>
    </p:spTree>
    <p:extLst>
      <p:ext uri="{BB962C8B-B14F-4D97-AF65-F5344CB8AC3E}">
        <p14:creationId xmlns:p14="http://schemas.microsoft.com/office/powerpoint/2010/main" val="2905785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PRUEBAS CON DISTINTOS MODELOS Y RESULTADOS</a:t>
            </a:r>
            <a:br>
              <a:rPr lang="es-AR" sz="2800" b="1" dirty="0">
                <a:latin typeface="Calibri" panose="020F0502020204030204" pitchFamily="34" charset="0"/>
                <a:cs typeface="Calibri" panose="020F0502020204030204" pitchFamily="34" charset="0"/>
              </a:rPr>
            </a:br>
            <a:r>
              <a:rPr lang="es-AR" sz="2800" b="1" dirty="0">
                <a:latin typeface="Calibri" panose="020F0502020204030204" pitchFamily="34" charset="0"/>
                <a:cs typeface="Calibri" panose="020F0502020204030204" pitchFamily="34" charset="0"/>
              </a:rPr>
              <a:t>regresión </a:t>
            </a:r>
            <a:r>
              <a:rPr lang="es-AR" sz="2800" b="1">
                <a:latin typeface="Calibri" panose="020F0502020204030204" pitchFamily="34" charset="0"/>
                <a:cs typeface="Calibri" panose="020F0502020204030204" pitchFamily="34" charset="0"/>
              </a:rPr>
              <a:t>logistica</a:t>
            </a:r>
            <a:endParaRPr lang="es-AR" sz="2800" b="1" dirty="0">
              <a:latin typeface="Calibri" panose="020F0502020204030204" pitchFamily="34" charset="0"/>
              <a:cs typeface="Calibri" panose="020F0502020204030204" pitchFamily="34" charset="0"/>
            </a:endParaRPr>
          </a:p>
        </p:txBody>
      </p:sp>
      <p:pic>
        <p:nvPicPr>
          <p:cNvPr id="4" name="Imagen 3" descr="Imagen que contiene captura de pantalla&#10;&#10;Descripción generada automáticamente">
            <a:extLst>
              <a:ext uri="{FF2B5EF4-FFF2-40B4-BE49-F238E27FC236}">
                <a16:creationId xmlns:a16="http://schemas.microsoft.com/office/drawing/2014/main" id="{E72D935F-C1FD-4763-8407-C11EA06B936B}"/>
              </a:ext>
            </a:extLst>
          </p:cNvPr>
          <p:cNvPicPr>
            <a:picLocks noChangeAspect="1"/>
          </p:cNvPicPr>
          <p:nvPr/>
        </p:nvPicPr>
        <p:blipFill>
          <a:blip r:embed="rId2"/>
          <a:stretch>
            <a:fillRect/>
          </a:stretch>
        </p:blipFill>
        <p:spPr>
          <a:xfrm>
            <a:off x="1141413" y="2758270"/>
            <a:ext cx="4814397" cy="3328158"/>
          </a:xfrm>
          <a:prstGeom prst="rect">
            <a:avLst/>
          </a:prstGeom>
        </p:spPr>
      </p:pic>
      <p:pic>
        <p:nvPicPr>
          <p:cNvPr id="6" name="Imagen 5" descr="Imagen que contiene captura de pantalla, texto&#10;&#10;Descripción generada automáticamente">
            <a:extLst>
              <a:ext uri="{FF2B5EF4-FFF2-40B4-BE49-F238E27FC236}">
                <a16:creationId xmlns:a16="http://schemas.microsoft.com/office/drawing/2014/main" id="{26DE4FE2-2572-4ED8-BF35-9E9C5A28DB10}"/>
              </a:ext>
            </a:extLst>
          </p:cNvPr>
          <p:cNvPicPr>
            <a:picLocks noChangeAspect="1"/>
          </p:cNvPicPr>
          <p:nvPr/>
        </p:nvPicPr>
        <p:blipFill>
          <a:blip r:embed="rId3"/>
          <a:stretch>
            <a:fillRect/>
          </a:stretch>
        </p:blipFill>
        <p:spPr>
          <a:xfrm>
            <a:off x="6267429" y="2440795"/>
            <a:ext cx="5048955" cy="3467584"/>
          </a:xfrm>
          <a:prstGeom prst="rect">
            <a:avLst/>
          </a:prstGeom>
        </p:spPr>
      </p:pic>
    </p:spTree>
    <p:extLst>
      <p:ext uri="{BB962C8B-B14F-4D97-AF65-F5344CB8AC3E}">
        <p14:creationId xmlns:p14="http://schemas.microsoft.com/office/powerpoint/2010/main" val="11584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141413" y="1854769"/>
            <a:ext cx="9905998" cy="878979"/>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ctr">
            <a:normAutofit/>
          </a:bodyPr>
          <a:lstStyle/>
          <a:p>
            <a:pPr algn="ctr"/>
            <a:r>
              <a:rPr lang="es-AR" b="1" dirty="0">
                <a:solidFill>
                  <a:schemeClr val="tx1"/>
                </a:solidFill>
              </a:rPr>
              <a:t>RandomForestClassifier</a:t>
            </a: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xfrm>
            <a:off x="1141413" y="618518"/>
            <a:ext cx="9905998" cy="878978"/>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MEJOR MODELO</a:t>
            </a:r>
          </a:p>
        </p:txBody>
      </p:sp>
      <p:sp>
        <p:nvSpPr>
          <p:cNvPr id="4" name="Marcador de contenido 2">
            <a:extLst>
              <a:ext uri="{FF2B5EF4-FFF2-40B4-BE49-F238E27FC236}">
                <a16:creationId xmlns:a16="http://schemas.microsoft.com/office/drawing/2014/main" id="{1A698DA6-8C3C-4D50-B4C1-C3927925FEBE}"/>
              </a:ext>
            </a:extLst>
          </p:cNvPr>
          <p:cNvSpPr txBox="1">
            <a:spLocks/>
          </p:cNvSpPr>
          <p:nvPr/>
        </p:nvSpPr>
        <p:spPr>
          <a:xfrm>
            <a:off x="1490077" y="3664278"/>
            <a:ext cx="3066152" cy="2121856"/>
          </a:xfrm>
          <a:prstGeom prst="rect">
            <a:avLst/>
          </a:prstGeom>
          <a:noFill/>
          <a:ln w="57150" cap="flat" cmpd="sng" algn="ctr">
            <a:solidFill>
              <a:srgbClr val="80C69D"/>
            </a:solidFill>
            <a:prstDash val="solid"/>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algn="ctr"/>
            <a:r>
              <a:rPr lang="es-AR" b="1" dirty="0">
                <a:solidFill>
                  <a:schemeClr val="tx1"/>
                </a:solidFill>
              </a:rPr>
              <a:t>PARÁMETROS PROBADOS EN EL MODELO</a:t>
            </a:r>
          </a:p>
        </p:txBody>
      </p:sp>
      <p:sp>
        <p:nvSpPr>
          <p:cNvPr id="6" name="Marcador de contenido 2">
            <a:extLst>
              <a:ext uri="{FF2B5EF4-FFF2-40B4-BE49-F238E27FC236}">
                <a16:creationId xmlns:a16="http://schemas.microsoft.com/office/drawing/2014/main" id="{D2654CBD-F20E-4797-85AA-3DF07A175F2D}"/>
              </a:ext>
            </a:extLst>
          </p:cNvPr>
          <p:cNvSpPr txBox="1">
            <a:spLocks/>
          </p:cNvSpPr>
          <p:nvPr/>
        </p:nvSpPr>
        <p:spPr>
          <a:xfrm>
            <a:off x="5729976" y="3664278"/>
            <a:ext cx="5484674" cy="2687317"/>
          </a:xfrm>
          <a:prstGeom prst="rect">
            <a:avLst/>
          </a:prstGeom>
          <a:noFill/>
          <a:ln w="57150" cap="flat" cmpd="sng" algn="ctr">
            <a:solidFill>
              <a:srgbClr val="80C69D"/>
            </a:solidFill>
            <a:prstDash val="solid"/>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algn="ctr"/>
            <a:r>
              <a:rPr lang="es-AR" b="1" dirty="0">
                <a:solidFill>
                  <a:schemeClr val="tx1"/>
                </a:solidFill>
              </a:rPr>
              <a:t>'n_estimators':[50,150]</a:t>
            </a:r>
          </a:p>
          <a:p>
            <a:pPr algn="ctr"/>
            <a:r>
              <a:rPr lang="es-AR" b="1" dirty="0">
                <a:solidFill>
                  <a:schemeClr val="tx1"/>
                </a:solidFill>
              </a:rPr>
              <a:t>'max_features': [0.30,0.50]</a:t>
            </a:r>
          </a:p>
          <a:p>
            <a:pPr algn="ctr"/>
            <a:r>
              <a:rPr lang="es-AR" b="1" dirty="0">
                <a:solidFill>
                  <a:schemeClr val="tx1"/>
                </a:solidFill>
              </a:rPr>
              <a:t> 'max_depth': [5,10],</a:t>
            </a:r>
          </a:p>
          <a:p>
            <a:pPr algn="ctr"/>
            <a:r>
              <a:rPr lang="es-AR" b="1" dirty="0">
                <a:solidFill>
                  <a:schemeClr val="tx1"/>
                </a:solidFill>
              </a:rPr>
              <a:t> 'min_samples_leaf':[2,3]</a:t>
            </a:r>
          </a:p>
        </p:txBody>
      </p:sp>
      <p:sp>
        <p:nvSpPr>
          <p:cNvPr id="7" name="Flecha: a la derecha 6">
            <a:extLst>
              <a:ext uri="{FF2B5EF4-FFF2-40B4-BE49-F238E27FC236}">
                <a16:creationId xmlns:a16="http://schemas.microsoft.com/office/drawing/2014/main" id="{6BFC48F5-067B-4F44-8E6A-4313AA5288BA}"/>
              </a:ext>
            </a:extLst>
          </p:cNvPr>
          <p:cNvSpPr/>
          <p:nvPr/>
        </p:nvSpPr>
        <p:spPr>
          <a:xfrm>
            <a:off x="4858180" y="4629530"/>
            <a:ext cx="569844" cy="191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1364996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141413" y="1530543"/>
            <a:ext cx="9905998" cy="878979"/>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ctr">
            <a:normAutofit/>
          </a:bodyPr>
          <a:lstStyle/>
          <a:p>
            <a:pPr algn="ctr"/>
            <a:r>
              <a:rPr lang="es-AR" b="1" dirty="0">
                <a:solidFill>
                  <a:schemeClr val="tx1"/>
                </a:solidFill>
              </a:rPr>
              <a:t>RandomForestClassifier</a:t>
            </a: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xfrm>
            <a:off x="1141413" y="318102"/>
            <a:ext cx="9905998" cy="878978"/>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MEJOR MODELO</a:t>
            </a:r>
          </a:p>
        </p:txBody>
      </p:sp>
      <p:sp>
        <p:nvSpPr>
          <p:cNvPr id="4" name="Marcador de contenido 2">
            <a:extLst>
              <a:ext uri="{FF2B5EF4-FFF2-40B4-BE49-F238E27FC236}">
                <a16:creationId xmlns:a16="http://schemas.microsoft.com/office/drawing/2014/main" id="{1A698DA6-8C3C-4D50-B4C1-C3927925FEBE}"/>
              </a:ext>
            </a:extLst>
          </p:cNvPr>
          <p:cNvSpPr txBox="1">
            <a:spLocks/>
          </p:cNvSpPr>
          <p:nvPr/>
        </p:nvSpPr>
        <p:spPr>
          <a:xfrm>
            <a:off x="1490077" y="3997327"/>
            <a:ext cx="3066152" cy="2121856"/>
          </a:xfrm>
          <a:prstGeom prst="rect">
            <a:avLst/>
          </a:prstGeom>
          <a:noFill/>
          <a:ln w="57150" cap="flat" cmpd="sng" algn="ctr">
            <a:solidFill>
              <a:srgbClr val="80C69D"/>
            </a:solidFill>
            <a:prstDash val="solid"/>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algn="ctr"/>
            <a:r>
              <a:rPr lang="es-AR" b="1" dirty="0">
                <a:solidFill>
                  <a:schemeClr val="tx1"/>
                </a:solidFill>
              </a:rPr>
              <a:t>PARÁMETROS PROBADOS EN EL MODELO</a:t>
            </a:r>
          </a:p>
        </p:txBody>
      </p:sp>
      <p:sp>
        <p:nvSpPr>
          <p:cNvPr id="6" name="Marcador de contenido 2">
            <a:extLst>
              <a:ext uri="{FF2B5EF4-FFF2-40B4-BE49-F238E27FC236}">
                <a16:creationId xmlns:a16="http://schemas.microsoft.com/office/drawing/2014/main" id="{D2654CBD-F20E-4797-85AA-3DF07A175F2D}"/>
              </a:ext>
            </a:extLst>
          </p:cNvPr>
          <p:cNvSpPr txBox="1">
            <a:spLocks/>
          </p:cNvSpPr>
          <p:nvPr/>
        </p:nvSpPr>
        <p:spPr>
          <a:xfrm>
            <a:off x="5729975" y="3810272"/>
            <a:ext cx="5484674" cy="2687317"/>
          </a:xfrm>
          <a:prstGeom prst="rect">
            <a:avLst/>
          </a:prstGeom>
          <a:noFill/>
          <a:ln w="57150" cap="flat" cmpd="sng" algn="ctr">
            <a:solidFill>
              <a:srgbClr val="80C69D"/>
            </a:solidFill>
            <a:prstDash val="solid"/>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algn="ctr"/>
            <a:r>
              <a:rPr lang="es-AR" b="1" dirty="0">
                <a:solidFill>
                  <a:schemeClr val="tx1"/>
                </a:solidFill>
              </a:rPr>
              <a:t>'n_estimators’: 150</a:t>
            </a:r>
          </a:p>
          <a:p>
            <a:pPr algn="ctr"/>
            <a:r>
              <a:rPr lang="es-AR" b="1" dirty="0">
                <a:solidFill>
                  <a:schemeClr val="tx1"/>
                </a:solidFill>
              </a:rPr>
              <a:t>'max_features': 0.30</a:t>
            </a:r>
          </a:p>
          <a:p>
            <a:pPr algn="ctr"/>
            <a:r>
              <a:rPr lang="es-AR" b="1" dirty="0">
                <a:solidFill>
                  <a:schemeClr val="tx1"/>
                </a:solidFill>
              </a:rPr>
              <a:t> 'max_depth’: 10</a:t>
            </a:r>
          </a:p>
          <a:p>
            <a:pPr algn="ctr"/>
            <a:r>
              <a:rPr lang="es-AR" b="1" dirty="0">
                <a:solidFill>
                  <a:schemeClr val="tx1"/>
                </a:solidFill>
              </a:rPr>
              <a:t> 'min_samples_leaf’: 2</a:t>
            </a:r>
          </a:p>
        </p:txBody>
      </p:sp>
      <p:sp>
        <p:nvSpPr>
          <p:cNvPr id="7" name="Flecha: a la derecha 6">
            <a:extLst>
              <a:ext uri="{FF2B5EF4-FFF2-40B4-BE49-F238E27FC236}">
                <a16:creationId xmlns:a16="http://schemas.microsoft.com/office/drawing/2014/main" id="{6BFC48F5-067B-4F44-8E6A-4313AA5288BA}"/>
              </a:ext>
            </a:extLst>
          </p:cNvPr>
          <p:cNvSpPr/>
          <p:nvPr/>
        </p:nvSpPr>
        <p:spPr>
          <a:xfrm>
            <a:off x="4858180" y="5058255"/>
            <a:ext cx="569844" cy="1913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Marcador de contenido 2">
            <a:extLst>
              <a:ext uri="{FF2B5EF4-FFF2-40B4-BE49-F238E27FC236}">
                <a16:creationId xmlns:a16="http://schemas.microsoft.com/office/drawing/2014/main" id="{2E43ADDD-4364-4BDE-B795-4B7EFE6D4738}"/>
              </a:ext>
            </a:extLst>
          </p:cNvPr>
          <p:cNvSpPr txBox="1">
            <a:spLocks/>
          </p:cNvSpPr>
          <p:nvPr/>
        </p:nvSpPr>
        <p:spPr>
          <a:xfrm>
            <a:off x="1141413" y="2706447"/>
            <a:ext cx="9905998" cy="878979"/>
          </a:xfrm>
          <a:prstGeom prst="rect">
            <a:avLst/>
          </a:prstGeom>
          <a:noFill/>
          <a:ln w="57150" cap="flat" cmpd="sng" algn="ctr">
            <a:solidFill>
              <a:srgbClr val="80C69D"/>
            </a:solidFill>
            <a:prstDash val="solid"/>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dk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dk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dk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dk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dk1"/>
                </a:solidFill>
                <a:latin typeface="+mn-lt"/>
                <a:ea typeface="+mn-ea"/>
                <a:cs typeface="+mn-cs"/>
              </a:defRPr>
            </a:lvl9pPr>
          </a:lstStyle>
          <a:p>
            <a:pPr algn="ctr"/>
            <a:r>
              <a:rPr lang="es-AR" b="1" dirty="0">
                <a:solidFill>
                  <a:schemeClr val="tx1"/>
                </a:solidFill>
              </a:rPr>
              <a:t>MEJORES HIPERPARÁMETROS</a:t>
            </a:r>
          </a:p>
        </p:txBody>
      </p:sp>
    </p:spTree>
    <p:extLst>
      <p:ext uri="{BB962C8B-B14F-4D97-AF65-F5344CB8AC3E}">
        <p14:creationId xmlns:p14="http://schemas.microsoft.com/office/powerpoint/2010/main" val="561866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739CB-74D4-47C6-A44A-CE1A870C8AD4}"/>
              </a:ext>
            </a:extLst>
          </p:cNvPr>
          <p:cNvSpPr>
            <a:spLocks noGrp="1"/>
          </p:cNvSpPr>
          <p:nvPr>
            <p:ph type="title"/>
          </p:nvPr>
        </p:nvSpPr>
        <p:spPr>
          <a:xfrm>
            <a:off x="1143001" y="266826"/>
            <a:ext cx="9905998" cy="851556"/>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Reporte de clasificación</a:t>
            </a:r>
          </a:p>
        </p:txBody>
      </p:sp>
      <p:pic>
        <p:nvPicPr>
          <p:cNvPr id="4" name="Imagen 3">
            <a:extLst>
              <a:ext uri="{FF2B5EF4-FFF2-40B4-BE49-F238E27FC236}">
                <a16:creationId xmlns:a16="http://schemas.microsoft.com/office/drawing/2014/main" id="{9762A04B-295A-40C7-9897-AF7C3027A2E9}"/>
              </a:ext>
            </a:extLst>
          </p:cNvPr>
          <p:cNvPicPr>
            <a:picLocks noChangeAspect="1"/>
          </p:cNvPicPr>
          <p:nvPr/>
        </p:nvPicPr>
        <p:blipFill>
          <a:blip r:embed="rId2"/>
          <a:srcRect/>
          <a:stretch/>
        </p:blipFill>
        <p:spPr>
          <a:xfrm>
            <a:off x="3053636" y="2321999"/>
            <a:ext cx="5600849" cy="3930938"/>
          </a:xfrm>
          <a:prstGeom prst="rect">
            <a:avLst/>
          </a:prstGeom>
        </p:spPr>
        <p:style>
          <a:lnRef idx="2">
            <a:schemeClr val="dk1"/>
          </a:lnRef>
          <a:fillRef idx="1">
            <a:schemeClr val="lt1"/>
          </a:fillRef>
          <a:effectRef idx="0">
            <a:schemeClr val="dk1"/>
          </a:effectRef>
          <a:fontRef idx="minor">
            <a:schemeClr val="dk1"/>
          </a:fontRef>
        </p:style>
      </p:pic>
      <p:sp>
        <p:nvSpPr>
          <p:cNvPr id="6" name="CuadroTexto 5">
            <a:extLst>
              <a:ext uri="{FF2B5EF4-FFF2-40B4-BE49-F238E27FC236}">
                <a16:creationId xmlns:a16="http://schemas.microsoft.com/office/drawing/2014/main" id="{09E05F2F-146A-474B-A38E-BDE31DF615F4}"/>
              </a:ext>
            </a:extLst>
          </p:cNvPr>
          <p:cNvSpPr txBox="1"/>
          <p:nvPr/>
        </p:nvSpPr>
        <p:spPr>
          <a:xfrm>
            <a:off x="3912718" y="1481220"/>
            <a:ext cx="3882683" cy="461665"/>
          </a:xfrm>
          <a:prstGeom prst="rect">
            <a:avLst/>
          </a:prstGeom>
          <a:noFill/>
        </p:spPr>
        <p:txBody>
          <a:bodyPr wrap="square" rtlCol="0">
            <a:spAutoFit/>
          </a:bodyPr>
          <a:lstStyle/>
          <a:p>
            <a:pPr algn="ctr"/>
            <a:r>
              <a:rPr lang="es-AR" sz="2400" dirty="0"/>
              <a:t>MATRIZ DE CONFUSION</a:t>
            </a:r>
          </a:p>
        </p:txBody>
      </p:sp>
    </p:spTree>
    <p:extLst>
      <p:ext uri="{BB962C8B-B14F-4D97-AF65-F5344CB8AC3E}">
        <p14:creationId xmlns:p14="http://schemas.microsoft.com/office/powerpoint/2010/main" val="1532829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553B9BD4-F4BD-4A5C-85EB-900034D18E2F}"/>
              </a:ext>
            </a:extLst>
          </p:cNvPr>
          <p:cNvSpPr>
            <a:spLocks noGrp="1"/>
          </p:cNvSpPr>
          <p:nvPr>
            <p:ph idx="1"/>
          </p:nvPr>
        </p:nvSpPr>
        <p:spPr>
          <a:xfrm>
            <a:off x="1239939" y="1997611"/>
            <a:ext cx="4007919" cy="1656437"/>
          </a:xfrm>
          <a:noFill/>
          <a:ln w="57150">
            <a:solidFill>
              <a:srgbClr val="80C69D"/>
            </a:solidFill>
          </a:ln>
        </p:spPr>
        <p:style>
          <a:lnRef idx="1">
            <a:schemeClr val="dk1"/>
          </a:lnRef>
          <a:fillRef idx="2">
            <a:schemeClr val="dk1"/>
          </a:fillRef>
          <a:effectRef idx="1">
            <a:schemeClr val="dk1"/>
          </a:effectRef>
          <a:fontRef idx="minor">
            <a:schemeClr val="dk1"/>
          </a:fontRef>
        </p:style>
        <p:txBody>
          <a:bodyPr anchor="ctr">
            <a:normAutofit/>
          </a:bodyPr>
          <a:lstStyle/>
          <a:p>
            <a:r>
              <a:rPr lang="es-AR" b="1" dirty="0">
                <a:solidFill>
                  <a:schemeClr val="tx1"/>
                </a:solidFill>
              </a:rPr>
              <a:t>RECALL (SENSIBILIDAD O TRUE POSITIVE RATE)</a:t>
            </a:r>
          </a:p>
        </p:txBody>
      </p:sp>
      <p:sp>
        <p:nvSpPr>
          <p:cNvPr id="2" name="Título 1">
            <a:extLst>
              <a:ext uri="{FF2B5EF4-FFF2-40B4-BE49-F238E27FC236}">
                <a16:creationId xmlns:a16="http://schemas.microsoft.com/office/drawing/2014/main" id="{2D1C40E3-7B03-4236-9E07-C9770A080FD9}"/>
              </a:ext>
            </a:extLst>
          </p:cNvPr>
          <p:cNvSpPr>
            <a:spLocks noGrp="1"/>
          </p:cNvSpPr>
          <p:nvPr>
            <p:ph type="title"/>
          </p:nvPr>
        </p:nvSpPr>
        <p:spPr>
          <a:xfrm>
            <a:off x="1141413" y="155949"/>
            <a:ext cx="9905998" cy="1049999"/>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Mejor métrica del modelo</a:t>
            </a:r>
          </a:p>
        </p:txBody>
      </p:sp>
      <p:sp>
        <p:nvSpPr>
          <p:cNvPr id="4" name="CuadroTexto 3">
            <a:extLst>
              <a:ext uri="{FF2B5EF4-FFF2-40B4-BE49-F238E27FC236}">
                <a16:creationId xmlns:a16="http://schemas.microsoft.com/office/drawing/2014/main" id="{C8455A88-B992-48E9-9B5E-AC0FE8F4BEE7}"/>
              </a:ext>
            </a:extLst>
          </p:cNvPr>
          <p:cNvSpPr txBox="1"/>
          <p:nvPr/>
        </p:nvSpPr>
        <p:spPr>
          <a:xfrm>
            <a:off x="6191285" y="1821780"/>
            <a:ext cx="5446640" cy="3745962"/>
          </a:xfrm>
          <a:prstGeom prst="rect">
            <a:avLst/>
          </a:prstGeom>
          <a:noFill/>
          <a:ln w="38100"/>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285750" indent="-285750" algn="just">
              <a:lnSpc>
                <a:spcPct val="150000"/>
              </a:lnSpc>
              <a:buFont typeface="Wingdings" panose="05000000000000000000" pitchFamily="2" charset="2"/>
              <a:buChar char="q"/>
            </a:pPr>
            <a:r>
              <a:rPr lang="es-MX" sz="1600" dirty="0"/>
              <a:t>BUSCA EVITAR FALSOS NEGATIVOS</a:t>
            </a:r>
          </a:p>
          <a:p>
            <a:pPr marL="285750" indent="-285750" algn="just">
              <a:lnSpc>
                <a:spcPct val="150000"/>
              </a:lnSpc>
              <a:buFont typeface="Wingdings" panose="05000000000000000000" pitchFamily="2" charset="2"/>
              <a:buChar char="q"/>
            </a:pPr>
            <a:r>
              <a:rPr lang="es-MX" sz="1600" dirty="0"/>
              <a:t>LAS CLASES: ‘ALTO’ y ‘EXCEDIDO’,  SON LAS MENOS REPRESENTADAS EN LA REALIDAD.</a:t>
            </a:r>
          </a:p>
          <a:p>
            <a:pPr marL="285750" indent="-285750" algn="just">
              <a:lnSpc>
                <a:spcPct val="150000"/>
              </a:lnSpc>
              <a:buFont typeface="Wingdings" panose="05000000000000000000" pitchFamily="2" charset="2"/>
              <a:buChar char="q"/>
            </a:pPr>
            <a:r>
              <a:rPr lang="es-MX" sz="1600" dirty="0"/>
              <a:t>POR LO TANTO SE BUSCA AUMENTAR ESTE RATIO DE VERDADEROS POSITIVOS.</a:t>
            </a:r>
          </a:p>
          <a:p>
            <a:pPr marL="285750" indent="-285750" algn="just">
              <a:lnSpc>
                <a:spcPct val="150000"/>
              </a:lnSpc>
              <a:buFont typeface="Wingdings" panose="05000000000000000000" pitchFamily="2" charset="2"/>
              <a:buChar char="q"/>
            </a:pPr>
            <a:r>
              <a:rPr lang="es-MX" sz="1600" dirty="0"/>
              <a:t>Y NO PREDECIR COMO NEGATIVO UN CASO REALMENTE POSTIVO O DE PERTENENCIA DE ESAS CLASES </a:t>
            </a:r>
          </a:p>
          <a:p>
            <a:pPr marL="285750" indent="-285750" algn="just">
              <a:lnSpc>
                <a:spcPct val="150000"/>
              </a:lnSpc>
              <a:buFont typeface="Wingdings" panose="05000000000000000000" pitchFamily="2" charset="2"/>
              <a:buChar char="q"/>
            </a:pPr>
            <a:r>
              <a:rPr lang="es-MX" sz="1600" dirty="0"/>
              <a:t>EVITAR LOS ERRORES DE TIPO II. QUE DIGAMOS QUE NO PERTENECE A ESTAS CLASES SENSIBLES CUANDO EN REALIDAD SI PERTENECEN</a:t>
            </a:r>
            <a:endParaRPr lang="es-AR" sz="1600" dirty="0"/>
          </a:p>
        </p:txBody>
      </p:sp>
      <p:sp>
        <p:nvSpPr>
          <p:cNvPr id="5" name="Flecha: a la derecha 4">
            <a:extLst>
              <a:ext uri="{FF2B5EF4-FFF2-40B4-BE49-F238E27FC236}">
                <a16:creationId xmlns:a16="http://schemas.microsoft.com/office/drawing/2014/main" id="{33E9DA8A-D4DC-427A-9F42-7768198A13F4}"/>
              </a:ext>
            </a:extLst>
          </p:cNvPr>
          <p:cNvSpPr/>
          <p:nvPr/>
        </p:nvSpPr>
        <p:spPr>
          <a:xfrm>
            <a:off x="5589897" y="3429000"/>
            <a:ext cx="569843" cy="4373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 name="Imagen 5">
            <a:extLst>
              <a:ext uri="{FF2B5EF4-FFF2-40B4-BE49-F238E27FC236}">
                <a16:creationId xmlns:a16="http://schemas.microsoft.com/office/drawing/2014/main" id="{BE0CD2CD-6E54-4A2C-880B-66AF184F88D6}"/>
              </a:ext>
            </a:extLst>
          </p:cNvPr>
          <p:cNvPicPr>
            <a:picLocks noChangeAspect="1"/>
          </p:cNvPicPr>
          <p:nvPr/>
        </p:nvPicPr>
        <p:blipFill rotWithShape="1">
          <a:blip r:embed="rId2"/>
          <a:srcRect l="41161" t="60677" r="40943" b="27343"/>
          <a:stretch/>
        </p:blipFill>
        <p:spPr>
          <a:xfrm>
            <a:off x="1547620" y="4130874"/>
            <a:ext cx="3392555" cy="1176288"/>
          </a:xfrm>
          <a:prstGeom prst="rect">
            <a:avLst/>
          </a:prstGeom>
        </p:spPr>
      </p:pic>
    </p:spTree>
    <p:extLst>
      <p:ext uri="{BB962C8B-B14F-4D97-AF65-F5344CB8AC3E}">
        <p14:creationId xmlns:p14="http://schemas.microsoft.com/office/powerpoint/2010/main" val="3661410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739CB-74D4-47C6-A44A-CE1A870C8AD4}"/>
              </a:ext>
            </a:extLst>
          </p:cNvPr>
          <p:cNvSpPr>
            <a:spLocks noGrp="1"/>
          </p:cNvSpPr>
          <p:nvPr>
            <p:ph type="title"/>
          </p:nvPr>
        </p:nvSpPr>
        <p:spPr>
          <a:xfrm>
            <a:off x="1143001" y="322103"/>
            <a:ext cx="9905998" cy="724819"/>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Reporte de clasificación</a:t>
            </a:r>
          </a:p>
        </p:txBody>
      </p:sp>
      <p:pic>
        <p:nvPicPr>
          <p:cNvPr id="4" name="Imagen 3">
            <a:extLst>
              <a:ext uri="{FF2B5EF4-FFF2-40B4-BE49-F238E27FC236}">
                <a16:creationId xmlns:a16="http://schemas.microsoft.com/office/drawing/2014/main" id="{9762A04B-295A-40C7-9897-AF7C3027A2E9}"/>
              </a:ext>
            </a:extLst>
          </p:cNvPr>
          <p:cNvPicPr>
            <a:picLocks noChangeAspect="1"/>
          </p:cNvPicPr>
          <p:nvPr/>
        </p:nvPicPr>
        <p:blipFill rotWithShape="1">
          <a:blip r:embed="rId2"/>
          <a:srcRect l="15674" t="37949" r="51313" b="17948"/>
          <a:stretch/>
        </p:blipFill>
        <p:spPr>
          <a:xfrm>
            <a:off x="814019" y="2347822"/>
            <a:ext cx="5267914" cy="3884164"/>
          </a:xfrm>
          <a:prstGeom prst="rect">
            <a:avLst/>
          </a:prstGeom>
        </p:spPr>
      </p:pic>
      <p:pic>
        <p:nvPicPr>
          <p:cNvPr id="5" name="Imagen 4">
            <a:extLst>
              <a:ext uri="{FF2B5EF4-FFF2-40B4-BE49-F238E27FC236}">
                <a16:creationId xmlns:a16="http://schemas.microsoft.com/office/drawing/2014/main" id="{BDEDAFA2-B5E0-4990-A10E-5C1ADD146334}"/>
              </a:ext>
            </a:extLst>
          </p:cNvPr>
          <p:cNvPicPr>
            <a:picLocks noChangeAspect="1"/>
          </p:cNvPicPr>
          <p:nvPr/>
        </p:nvPicPr>
        <p:blipFill rotWithShape="1">
          <a:blip r:embed="rId3"/>
          <a:srcRect l="15674" t="24820" r="51313" b="30579"/>
          <a:stretch/>
        </p:blipFill>
        <p:spPr>
          <a:xfrm>
            <a:off x="6705117" y="2347822"/>
            <a:ext cx="5091264" cy="3884166"/>
          </a:xfrm>
          <a:prstGeom prst="rect">
            <a:avLst/>
          </a:prstGeom>
        </p:spPr>
      </p:pic>
      <p:sp>
        <p:nvSpPr>
          <p:cNvPr id="6" name="CuadroTexto 5">
            <a:extLst>
              <a:ext uri="{FF2B5EF4-FFF2-40B4-BE49-F238E27FC236}">
                <a16:creationId xmlns:a16="http://schemas.microsoft.com/office/drawing/2014/main" id="{09E05F2F-146A-474B-A38E-BDE31DF615F4}"/>
              </a:ext>
            </a:extLst>
          </p:cNvPr>
          <p:cNvSpPr txBox="1"/>
          <p:nvPr/>
        </p:nvSpPr>
        <p:spPr>
          <a:xfrm>
            <a:off x="1336431" y="1536154"/>
            <a:ext cx="3882683" cy="461665"/>
          </a:xfrm>
          <a:prstGeom prst="rect">
            <a:avLst/>
          </a:prstGeom>
          <a:noFill/>
        </p:spPr>
        <p:txBody>
          <a:bodyPr wrap="square" rtlCol="0">
            <a:spAutoFit/>
          </a:bodyPr>
          <a:lstStyle/>
          <a:p>
            <a:r>
              <a:rPr lang="es-AR" sz="2400" dirty="0"/>
              <a:t>SET DE TESTEO</a:t>
            </a:r>
          </a:p>
        </p:txBody>
      </p:sp>
      <p:sp>
        <p:nvSpPr>
          <p:cNvPr id="7" name="CuadroTexto 6">
            <a:extLst>
              <a:ext uri="{FF2B5EF4-FFF2-40B4-BE49-F238E27FC236}">
                <a16:creationId xmlns:a16="http://schemas.microsoft.com/office/drawing/2014/main" id="{AE1D0B8B-A20C-453A-9BFB-CA68D5047D70}"/>
              </a:ext>
            </a:extLst>
          </p:cNvPr>
          <p:cNvSpPr txBox="1"/>
          <p:nvPr/>
        </p:nvSpPr>
        <p:spPr>
          <a:xfrm>
            <a:off x="6705117" y="1536154"/>
            <a:ext cx="3882683" cy="461665"/>
          </a:xfrm>
          <a:prstGeom prst="rect">
            <a:avLst/>
          </a:prstGeom>
          <a:noFill/>
        </p:spPr>
        <p:txBody>
          <a:bodyPr wrap="square" rtlCol="0">
            <a:spAutoFit/>
          </a:bodyPr>
          <a:lstStyle/>
          <a:p>
            <a:r>
              <a:rPr lang="es-AR" sz="2400" dirty="0"/>
              <a:t>SET DE ENTRENAMIENTO</a:t>
            </a:r>
          </a:p>
        </p:txBody>
      </p:sp>
    </p:spTree>
    <p:extLst>
      <p:ext uri="{BB962C8B-B14F-4D97-AF65-F5344CB8AC3E}">
        <p14:creationId xmlns:p14="http://schemas.microsoft.com/office/powerpoint/2010/main" val="308411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7739CB-74D4-47C6-A44A-CE1A870C8AD4}"/>
              </a:ext>
            </a:extLst>
          </p:cNvPr>
          <p:cNvSpPr>
            <a:spLocks noGrp="1"/>
          </p:cNvSpPr>
          <p:nvPr>
            <p:ph type="title"/>
          </p:nvPr>
        </p:nvSpPr>
        <p:spPr>
          <a:xfrm>
            <a:off x="1143001" y="322103"/>
            <a:ext cx="9905998" cy="724819"/>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Reporte de clasificación</a:t>
            </a:r>
          </a:p>
        </p:txBody>
      </p:sp>
      <p:pic>
        <p:nvPicPr>
          <p:cNvPr id="4" name="Imagen 3">
            <a:extLst>
              <a:ext uri="{FF2B5EF4-FFF2-40B4-BE49-F238E27FC236}">
                <a16:creationId xmlns:a16="http://schemas.microsoft.com/office/drawing/2014/main" id="{9762A04B-295A-40C7-9897-AF7C3027A2E9}"/>
              </a:ext>
            </a:extLst>
          </p:cNvPr>
          <p:cNvPicPr>
            <a:picLocks noChangeAspect="1"/>
          </p:cNvPicPr>
          <p:nvPr/>
        </p:nvPicPr>
        <p:blipFill rotWithShape="1">
          <a:blip r:embed="rId2"/>
          <a:srcRect l="15674" t="37949" r="51313" b="17948"/>
          <a:stretch/>
        </p:blipFill>
        <p:spPr>
          <a:xfrm>
            <a:off x="828086" y="1695640"/>
            <a:ext cx="5267914" cy="3301528"/>
          </a:xfrm>
          <a:prstGeom prst="rect">
            <a:avLst/>
          </a:prstGeom>
        </p:spPr>
      </p:pic>
      <p:pic>
        <p:nvPicPr>
          <p:cNvPr id="5" name="Imagen 4">
            <a:extLst>
              <a:ext uri="{FF2B5EF4-FFF2-40B4-BE49-F238E27FC236}">
                <a16:creationId xmlns:a16="http://schemas.microsoft.com/office/drawing/2014/main" id="{BDEDAFA2-B5E0-4990-A10E-5C1ADD146334}"/>
              </a:ext>
            </a:extLst>
          </p:cNvPr>
          <p:cNvPicPr>
            <a:picLocks noChangeAspect="1"/>
          </p:cNvPicPr>
          <p:nvPr/>
        </p:nvPicPr>
        <p:blipFill rotWithShape="1">
          <a:blip r:embed="rId3"/>
          <a:srcRect l="15674" t="24820" r="51313" b="30579"/>
          <a:stretch/>
        </p:blipFill>
        <p:spPr>
          <a:xfrm>
            <a:off x="6705117" y="1679306"/>
            <a:ext cx="5091264" cy="3317862"/>
          </a:xfrm>
          <a:prstGeom prst="rect">
            <a:avLst/>
          </a:prstGeom>
        </p:spPr>
      </p:pic>
      <p:sp>
        <p:nvSpPr>
          <p:cNvPr id="6" name="CuadroTexto 5">
            <a:extLst>
              <a:ext uri="{FF2B5EF4-FFF2-40B4-BE49-F238E27FC236}">
                <a16:creationId xmlns:a16="http://schemas.microsoft.com/office/drawing/2014/main" id="{09E05F2F-146A-474B-A38E-BDE31DF615F4}"/>
              </a:ext>
            </a:extLst>
          </p:cNvPr>
          <p:cNvSpPr txBox="1"/>
          <p:nvPr/>
        </p:nvSpPr>
        <p:spPr>
          <a:xfrm>
            <a:off x="1331945" y="1078849"/>
            <a:ext cx="3882683" cy="461665"/>
          </a:xfrm>
          <a:prstGeom prst="rect">
            <a:avLst/>
          </a:prstGeom>
          <a:noFill/>
        </p:spPr>
        <p:txBody>
          <a:bodyPr wrap="square" rtlCol="0">
            <a:spAutoFit/>
          </a:bodyPr>
          <a:lstStyle/>
          <a:p>
            <a:r>
              <a:rPr lang="es-AR" sz="2400" dirty="0"/>
              <a:t>SET DE TESTEO</a:t>
            </a:r>
          </a:p>
        </p:txBody>
      </p:sp>
      <p:sp>
        <p:nvSpPr>
          <p:cNvPr id="7" name="CuadroTexto 6">
            <a:extLst>
              <a:ext uri="{FF2B5EF4-FFF2-40B4-BE49-F238E27FC236}">
                <a16:creationId xmlns:a16="http://schemas.microsoft.com/office/drawing/2014/main" id="{AE1D0B8B-A20C-453A-9BFB-CA68D5047D70}"/>
              </a:ext>
            </a:extLst>
          </p:cNvPr>
          <p:cNvSpPr txBox="1"/>
          <p:nvPr/>
        </p:nvSpPr>
        <p:spPr>
          <a:xfrm>
            <a:off x="6705117" y="1021388"/>
            <a:ext cx="3882683" cy="461665"/>
          </a:xfrm>
          <a:prstGeom prst="rect">
            <a:avLst/>
          </a:prstGeom>
          <a:noFill/>
        </p:spPr>
        <p:txBody>
          <a:bodyPr wrap="square" rtlCol="0">
            <a:spAutoFit/>
          </a:bodyPr>
          <a:lstStyle/>
          <a:p>
            <a:r>
              <a:rPr lang="es-AR" sz="2400" dirty="0"/>
              <a:t>SET DE ENTRENAMIENTO</a:t>
            </a:r>
          </a:p>
        </p:txBody>
      </p:sp>
      <p:sp>
        <p:nvSpPr>
          <p:cNvPr id="3" name="Diagrama de flujo: conector 2">
            <a:extLst>
              <a:ext uri="{FF2B5EF4-FFF2-40B4-BE49-F238E27FC236}">
                <a16:creationId xmlns:a16="http://schemas.microsoft.com/office/drawing/2014/main" id="{04BFE539-01BD-4D41-B6B6-DE66AF252D52}"/>
              </a:ext>
            </a:extLst>
          </p:cNvPr>
          <p:cNvSpPr/>
          <p:nvPr/>
        </p:nvSpPr>
        <p:spPr>
          <a:xfrm>
            <a:off x="3273286" y="2849218"/>
            <a:ext cx="1046921" cy="179676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9" name="Diagrama de flujo: conector 8">
            <a:extLst>
              <a:ext uri="{FF2B5EF4-FFF2-40B4-BE49-F238E27FC236}">
                <a16:creationId xmlns:a16="http://schemas.microsoft.com/office/drawing/2014/main" id="{2F8BE2CF-159F-4BDB-8AF0-4FB5A28888DA}"/>
              </a:ext>
            </a:extLst>
          </p:cNvPr>
          <p:cNvSpPr/>
          <p:nvPr/>
        </p:nvSpPr>
        <p:spPr>
          <a:xfrm>
            <a:off x="9018105" y="2849218"/>
            <a:ext cx="1046921" cy="1796768"/>
          </a:xfrm>
          <a:prstGeom prst="flowChartConnector">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0" name="CuadroTexto 9">
            <a:extLst>
              <a:ext uri="{FF2B5EF4-FFF2-40B4-BE49-F238E27FC236}">
                <a16:creationId xmlns:a16="http://schemas.microsoft.com/office/drawing/2014/main" id="{9AF1E03B-8F2F-43D9-B78F-1ECAA1D0F38B}"/>
              </a:ext>
            </a:extLst>
          </p:cNvPr>
          <p:cNvSpPr txBox="1"/>
          <p:nvPr/>
        </p:nvSpPr>
        <p:spPr>
          <a:xfrm>
            <a:off x="1438743" y="5374947"/>
            <a:ext cx="9905998" cy="946340"/>
          </a:xfrm>
          <a:prstGeom prst="rect">
            <a:avLst/>
          </a:prstGeom>
          <a:noFill/>
        </p:spPr>
        <p:txBody>
          <a:bodyPr wrap="square" rtlCol="0">
            <a:spAutoFit/>
          </a:bodyPr>
          <a:lstStyle/>
          <a:p>
            <a:pPr algn="just"/>
            <a:r>
              <a:rPr lang="es-MX" dirty="0"/>
              <a:t>LAS MÉTRICAS PUEDEN SER MAYORES EN EL SET DE ENTRENAMIENTO PERO NO DE MANERA SUSTANCIAL, RECORDANDO QUE EL SET DE ENTRENAMIENTO ESTÁ BALANCEADO UNIFORMEMENTE EN TODAS LAS CLASES, PODEMOS DECIR QUE EL MODELO NO OVERFITEA.</a:t>
            </a:r>
            <a:endParaRPr lang="es-AR" dirty="0"/>
          </a:p>
        </p:txBody>
      </p:sp>
    </p:spTree>
    <p:extLst>
      <p:ext uri="{BB962C8B-B14F-4D97-AF65-F5344CB8AC3E}">
        <p14:creationId xmlns:p14="http://schemas.microsoft.com/office/powerpoint/2010/main" val="3289649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9A7F7-6D33-4E35-B807-1C03C2D65D11}"/>
              </a:ext>
            </a:extLst>
          </p:cNvPr>
          <p:cNvSpPr>
            <a:spLocks noGrp="1"/>
          </p:cNvSpPr>
          <p:nvPr>
            <p:ph type="title"/>
          </p:nvPr>
        </p:nvSpPr>
        <p:spPr>
          <a:xfrm>
            <a:off x="1141413" y="618518"/>
            <a:ext cx="9905998" cy="984995"/>
          </a:xfrm>
          <a:ln w="38100">
            <a:solidFill>
              <a:schemeClr val="tx1"/>
            </a:solidFill>
            <a:prstDash val="lgDashDotDot"/>
          </a:ln>
        </p:spPr>
        <p:txBody>
          <a:bodyPr vert="horz" lIns="91440" tIns="45720" rIns="91440" bIns="45720" rtlCol="0" anchor="ctr">
            <a:normAutofit/>
          </a:bodyPr>
          <a:lstStyle/>
          <a:p>
            <a:pPr algn="ctr"/>
            <a:r>
              <a:rPr lang="es-AR" sz="2800" b="1" dirty="0">
                <a:latin typeface="Calibri" panose="020F0502020204030204" pitchFamily="34" charset="0"/>
                <a:cs typeface="Calibri" panose="020F0502020204030204" pitchFamily="34" charset="0"/>
              </a:rPr>
              <a:t>conclusiones</a:t>
            </a:r>
          </a:p>
        </p:txBody>
      </p:sp>
      <p:sp>
        <p:nvSpPr>
          <p:cNvPr id="3" name="Marcador de contenido 2">
            <a:extLst>
              <a:ext uri="{FF2B5EF4-FFF2-40B4-BE49-F238E27FC236}">
                <a16:creationId xmlns:a16="http://schemas.microsoft.com/office/drawing/2014/main" id="{23DC5E03-2867-4E5A-A7A0-3F3CD160254B}"/>
              </a:ext>
            </a:extLst>
          </p:cNvPr>
          <p:cNvSpPr>
            <a:spLocks noGrp="1"/>
          </p:cNvSpPr>
          <p:nvPr>
            <p:ph idx="1"/>
          </p:nvPr>
        </p:nvSpPr>
        <p:spPr/>
        <p:txBody>
          <a:bodyPr>
            <a:normAutofit fontScale="92500" lnSpcReduction="10000"/>
          </a:bodyPr>
          <a:lstStyle/>
          <a:p>
            <a:r>
              <a:rPr lang="es-AR" dirty="0"/>
              <a:t>Existe un sesgo por g</a:t>
            </a:r>
            <a:r>
              <a:rPr lang="es-MX" dirty="0" err="1"/>
              <a:t>énero</a:t>
            </a:r>
            <a:r>
              <a:rPr lang="es-MX" dirty="0"/>
              <a:t> y edad de los usuarios.</a:t>
            </a:r>
          </a:p>
          <a:p>
            <a:r>
              <a:rPr lang="es-MX" dirty="0"/>
              <a:t>Se observa una baja de demanda en meses de vacaciones.</a:t>
            </a:r>
          </a:p>
          <a:p>
            <a:r>
              <a:rPr lang="es-AR" dirty="0"/>
              <a:t>El mayor uso categórico es Bajo. Muy baja proporción </a:t>
            </a:r>
            <a:r>
              <a:rPr lang="es-AR"/>
              <a:t>de excedidos.</a:t>
            </a:r>
          </a:p>
          <a:p>
            <a:r>
              <a:rPr lang="es-AR" dirty="0"/>
              <a:t>Dado las diferentes pruebas de modelos creemos, creemos que el mejor es </a:t>
            </a:r>
            <a:r>
              <a:rPr lang="es-AR" dirty="0" err="1"/>
              <a:t>Random</a:t>
            </a:r>
            <a:r>
              <a:rPr lang="es-AR" dirty="0"/>
              <a:t> Forest, con las clases balanceadas, ya que esto nos incrementa el </a:t>
            </a:r>
            <a:r>
              <a:rPr lang="es-AR" dirty="0" err="1"/>
              <a:t>recall</a:t>
            </a:r>
            <a:r>
              <a:rPr lang="es-AR" dirty="0"/>
              <a:t>, y empareja los resultados en las clases, aunque se pierde </a:t>
            </a:r>
            <a:r>
              <a:rPr lang="es-AR" dirty="0" err="1"/>
              <a:t>accuracy</a:t>
            </a:r>
            <a:r>
              <a:rPr lang="es-AR" dirty="0"/>
              <a:t>.</a:t>
            </a:r>
          </a:p>
          <a:p>
            <a:r>
              <a:rPr lang="es-AR" dirty="0"/>
              <a:t>Mayor capacidad de procesamiento para implementar los modelos y aprovechar una mayor cantidad de datos.</a:t>
            </a:r>
          </a:p>
        </p:txBody>
      </p:sp>
    </p:spTree>
    <p:extLst>
      <p:ext uri="{BB962C8B-B14F-4D97-AF65-F5344CB8AC3E}">
        <p14:creationId xmlns:p14="http://schemas.microsoft.com/office/powerpoint/2010/main" val="1584375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p:cNvSpPr txBox="1">
            <a:spLocks/>
          </p:cNvSpPr>
          <p:nvPr/>
        </p:nvSpPr>
        <p:spPr>
          <a:xfrm>
            <a:off x="1101921" y="93176"/>
            <a:ext cx="4994079" cy="603814"/>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s-ES" sz="2800" b="1" i="0" u="none" strike="noStrike" kern="1200" cap="all" spc="0" normalizeH="0" baseline="0" noProof="0" dirty="0">
                <a:ln>
                  <a:noFill/>
                </a:ln>
                <a:solidFill>
                  <a:schemeClr val="accent6">
                    <a:lumMod val="40000"/>
                    <a:lumOff val="60000"/>
                  </a:schemeClr>
                </a:solidFill>
                <a:effectLst/>
                <a:uLnTx/>
                <a:uFillTx/>
                <a:latin typeface="Calibri" panose="020F0502020204030204" pitchFamily="34" charset="0"/>
                <a:ea typeface="+mj-ea"/>
                <a:cs typeface="Calibri" panose="020F0502020204030204" pitchFamily="34" charset="0"/>
              </a:rPr>
              <a:t>E2. propuesta de valor.</a:t>
            </a:r>
            <a:endParaRPr kumimoji="0" lang="es-AR" sz="2800" b="0" i="0" u="none" strike="noStrike" kern="1200" cap="all" spc="0" normalizeH="0" baseline="0" noProof="0" dirty="0">
              <a:ln>
                <a:noFill/>
              </a:ln>
              <a:solidFill>
                <a:schemeClr val="accent6">
                  <a:lumMod val="40000"/>
                  <a:lumOff val="60000"/>
                </a:schemeClr>
              </a:solidFill>
              <a:effectLst/>
              <a:uLnTx/>
              <a:uFillTx/>
              <a:latin typeface="Calibri" panose="020F0502020204030204" pitchFamily="34" charset="0"/>
              <a:ea typeface="+mj-ea"/>
              <a:cs typeface="Calibri" panose="020F0502020204030204" pitchFamily="34" charset="0"/>
            </a:endParaRPr>
          </a:p>
        </p:txBody>
      </p:sp>
      <p:pic>
        <p:nvPicPr>
          <p:cNvPr id="7" name="Imagen 6">
            <a:extLst>
              <a:ext uri="{FF2B5EF4-FFF2-40B4-BE49-F238E27FC236}">
                <a16:creationId xmlns:a16="http://schemas.microsoft.com/office/drawing/2014/main" id="{97344549-0C14-49C9-AEF9-76ED5962272F}"/>
              </a:ext>
            </a:extLst>
          </p:cNvPr>
          <p:cNvPicPr>
            <a:picLocks noChangeAspect="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tretch>
            <a:fillRect/>
          </a:stretch>
        </p:blipFill>
        <p:spPr>
          <a:xfrm>
            <a:off x="6188763" y="237556"/>
            <a:ext cx="4784038" cy="2150468"/>
          </a:xfrm>
          <a:prstGeom prst="rect">
            <a:avLst/>
          </a:prstGeom>
        </p:spPr>
      </p:pic>
      <p:sp>
        <p:nvSpPr>
          <p:cNvPr id="6" name="CuadroTexto 5"/>
          <p:cNvSpPr txBox="1"/>
          <p:nvPr/>
        </p:nvSpPr>
        <p:spPr>
          <a:xfrm>
            <a:off x="787591" y="721289"/>
            <a:ext cx="4403387" cy="1520096"/>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 </a:t>
            </a:r>
            <a:r>
              <a:rPr kumimoji="0" lang="es-ES" sz="2400" b="1" i="0" u="none" strike="noStrike" kern="1200" cap="none" spc="0" normalizeH="0" baseline="0" noProof="0" dirty="0">
                <a:ln>
                  <a:noFill/>
                </a:ln>
                <a:solidFill>
                  <a:srgbClr val="84C350"/>
                </a:solidFill>
                <a:effectLst/>
                <a:uLnTx/>
                <a:uFillTx/>
                <a:latin typeface="Tw Cen MT"/>
                <a:ea typeface="+mn-ea"/>
                <a:cs typeface="+mn-cs"/>
              </a:rPr>
              <a:t>Repensar</a:t>
            </a:r>
            <a:r>
              <a:rPr kumimoji="0" lang="es-ES" sz="2000" b="0" i="0" u="none" strike="noStrike" kern="1200" cap="none" spc="0" normalizeH="0" baseline="0" noProof="0" dirty="0">
                <a:ln>
                  <a:noFill/>
                </a:ln>
                <a:solidFill>
                  <a:srgbClr val="84C350"/>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el transporte para mejorar la calidad de vida y convivencia de sus ciudadanos. </a:t>
            </a:r>
          </a:p>
        </p:txBody>
      </p:sp>
      <p:sp>
        <p:nvSpPr>
          <p:cNvPr id="8" name="CuadroTexto 7">
            <a:extLst>
              <a:ext uri="{FF2B5EF4-FFF2-40B4-BE49-F238E27FC236}">
                <a16:creationId xmlns:a16="http://schemas.microsoft.com/office/drawing/2014/main" id="{03FD9013-D1F5-4DFC-90E8-AB311C597E13}"/>
              </a:ext>
            </a:extLst>
          </p:cNvPr>
          <p:cNvSpPr txBox="1"/>
          <p:nvPr/>
        </p:nvSpPr>
        <p:spPr>
          <a:xfrm>
            <a:off x="787591" y="2269521"/>
            <a:ext cx="11043337" cy="4339650"/>
          </a:xfrm>
          <a:prstGeom prst="rect">
            <a:avLst/>
          </a:prstGeom>
          <a:noFill/>
        </p:spPr>
        <p:txBody>
          <a:bodyPr wrap="square" rtlCol="0">
            <a:spAutoFit/>
          </a:bodyPr>
          <a:lstStyle/>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La visión de </a:t>
            </a:r>
            <a:r>
              <a:rPr kumimoji="0" lang="es-ES" sz="2400" b="1" i="0" u="none" strike="noStrike" kern="1200" cap="none" spc="0" normalizeH="0" baseline="0" noProof="0" dirty="0">
                <a:ln>
                  <a:noFill/>
                </a:ln>
                <a:solidFill>
                  <a:srgbClr val="84C350"/>
                </a:solidFill>
                <a:effectLst/>
                <a:uLnTx/>
                <a:uFillTx/>
                <a:latin typeface="Tw Cen MT"/>
                <a:ea typeface="+mn-ea"/>
                <a:cs typeface="+mn-cs"/>
              </a:rPr>
              <a:t>transformar</a:t>
            </a:r>
            <a:r>
              <a:rPr kumimoji="0" lang="es-ES" sz="2000" b="0" i="0" u="none" strike="noStrike" kern="1200" cap="none" spc="0" normalizeH="0" baseline="0" noProof="0" dirty="0">
                <a:ln>
                  <a:noFill/>
                </a:ln>
                <a:solidFill>
                  <a:srgbClr val="84C350"/>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la Ciudad de </a:t>
            </a:r>
            <a:r>
              <a:rPr kumimoji="0" lang="es-ES" sz="2400" b="1" i="0" u="none" strike="noStrike" kern="1200" cap="none" spc="0" normalizeH="0" baseline="0" noProof="0" dirty="0">
                <a:ln>
                  <a:noFill/>
                </a:ln>
                <a:solidFill>
                  <a:srgbClr val="92D050"/>
                </a:solidFill>
                <a:effectLst/>
                <a:uLnTx/>
                <a:uFillTx/>
                <a:latin typeface="Tw Cen MT"/>
                <a:ea typeface="+mn-ea"/>
                <a:cs typeface="+mn-cs"/>
              </a:rPr>
              <a:t>Buenos Aires en una ciudad más verde</a:t>
            </a:r>
            <a:r>
              <a:rPr kumimoji="0" lang="es-ES" sz="2000" b="0" i="0" u="none" strike="noStrike" kern="1200" cap="none" spc="0" normalizeH="0" baseline="0" noProof="0" dirty="0">
                <a:ln>
                  <a:noFill/>
                </a:ln>
                <a:solidFill>
                  <a:schemeClr val="bg1"/>
                </a:solidFill>
                <a:effectLst/>
                <a:uLnTx/>
                <a:uFillTx/>
                <a:latin typeface="Tw Cen MT"/>
                <a:ea typeface="+mn-ea"/>
                <a:cs typeface="+mn-cs"/>
              </a:rPr>
              <a:t>, </a:t>
            </a:r>
            <a:r>
              <a:rPr kumimoji="0" lang="es-ES" sz="2000" b="0" i="0" u="none" strike="noStrike" kern="1200" cap="none" spc="0" normalizeH="0" baseline="0" noProof="0" dirty="0">
                <a:ln>
                  <a:noFill/>
                </a:ln>
                <a:effectLst/>
                <a:uLnTx/>
                <a:uFillTx/>
                <a:latin typeface="Tw Cen MT"/>
                <a:ea typeface="+mn-ea"/>
                <a:cs typeface="+mn-cs"/>
              </a:rPr>
              <a:t>inclusiva, creativa e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innovadora fue el motor principal de acciones estratégicas como el fomento del </a:t>
            </a:r>
            <a:r>
              <a:rPr kumimoji="0" lang="es-ES" sz="2400" b="1" i="0" u="none" strike="noStrike" kern="1200" cap="none" spc="0" normalizeH="0" baseline="0" noProof="0" dirty="0">
                <a:ln>
                  <a:noFill/>
                </a:ln>
                <a:solidFill>
                  <a:srgbClr val="84C350"/>
                </a:solidFill>
                <a:effectLst/>
                <a:uLnTx/>
                <a:uFillTx/>
                <a:latin typeface="Tw Cen MT"/>
                <a:ea typeface="+mn-ea"/>
                <a:cs typeface="+mn-cs"/>
              </a:rPr>
              <a:t>uso de la bicicleta</a:t>
            </a:r>
            <a:r>
              <a:rPr kumimoji="0" lang="es-ES" sz="2400" b="1" i="0" u="none" strike="noStrike" kern="1200" cap="none" spc="0" normalizeH="0" baseline="0" noProof="0" dirty="0">
                <a:ln>
                  <a:noFill/>
                </a:ln>
                <a:solidFill>
                  <a:prstClr val="white">
                    <a:lumMod val="95000"/>
                  </a:prstClr>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como medio de transporte.</a:t>
            </a: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La estrategia incluye la </a:t>
            </a:r>
            <a:r>
              <a:rPr kumimoji="0" lang="es-ES" sz="2400" b="1" i="0" u="none" strike="noStrike" kern="1200" cap="none" spc="0" normalizeH="0" baseline="0" noProof="0" dirty="0">
                <a:ln>
                  <a:noFill/>
                </a:ln>
                <a:solidFill>
                  <a:srgbClr val="84C350"/>
                </a:solidFill>
                <a:effectLst/>
                <a:uLnTx/>
                <a:uFillTx/>
                <a:latin typeface="Tw Cen MT"/>
                <a:ea typeface="+mn-ea"/>
                <a:cs typeface="+mn-cs"/>
              </a:rPr>
              <a:t>planificación</a:t>
            </a:r>
            <a:r>
              <a:rPr kumimoji="0" lang="es-ES" sz="2000" b="0" i="0" u="none" strike="noStrike" kern="1200" cap="none" spc="0" normalizeH="0" baseline="0" noProof="0" dirty="0">
                <a:ln>
                  <a:noFill/>
                </a:ln>
                <a:solidFill>
                  <a:srgbClr val="84C350"/>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y </a:t>
            </a:r>
            <a:r>
              <a:rPr kumimoji="0" lang="es-ES" sz="2400" b="1" i="0" u="none" strike="noStrike" kern="1200" cap="none" spc="0" normalizeH="0" baseline="0" noProof="0" dirty="0">
                <a:ln>
                  <a:noFill/>
                </a:ln>
                <a:solidFill>
                  <a:srgbClr val="84C350"/>
                </a:solidFill>
                <a:effectLst/>
                <a:uLnTx/>
                <a:uFillTx/>
                <a:latin typeface="Tw Cen MT"/>
                <a:ea typeface="+mn-ea"/>
                <a:cs typeface="+mn-cs"/>
              </a:rPr>
              <a:t>construcción</a:t>
            </a:r>
            <a:r>
              <a:rPr kumimoji="0" lang="es-ES" sz="2000" b="0" i="0" u="none" strike="noStrike" kern="1200" cap="none" spc="0" normalizeH="0" baseline="0" noProof="0" dirty="0">
                <a:ln>
                  <a:noFill/>
                </a:ln>
                <a:solidFill>
                  <a:srgbClr val="84C350"/>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de una </a:t>
            </a:r>
            <a:r>
              <a:rPr kumimoji="0" lang="es-ES" sz="2400" b="1" i="0" u="none" strike="noStrike" kern="1200" cap="none" spc="0" normalizeH="0" baseline="0" noProof="0" dirty="0">
                <a:ln>
                  <a:noFill/>
                </a:ln>
                <a:solidFill>
                  <a:srgbClr val="84C350"/>
                </a:solidFill>
                <a:effectLst/>
                <a:uLnTx/>
                <a:uFillTx/>
                <a:latin typeface="Tw Cen MT"/>
                <a:ea typeface="+mn-ea"/>
                <a:cs typeface="+mn-cs"/>
              </a:rPr>
              <a:t>Red de Ciclovías</a:t>
            </a:r>
            <a:r>
              <a:rPr kumimoji="0" lang="es-ES" sz="2000" b="1" i="0" u="none" strike="noStrike" kern="1200" cap="none" spc="0" normalizeH="0" baseline="0" noProof="0" dirty="0">
                <a:ln>
                  <a:noFill/>
                </a:ln>
                <a:solidFill>
                  <a:srgbClr val="84C350"/>
                </a:solidFill>
                <a:effectLst/>
                <a:uLnTx/>
                <a:uFillTx/>
                <a:latin typeface="Tw Cen MT"/>
                <a:ea typeface="+mn-ea"/>
                <a:cs typeface="+mn-cs"/>
              </a:rPr>
              <a:t>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protegidas, el primer sistema público y gratuito de bicicletas en Argentina.</a:t>
            </a: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Enfocarnos a promover el </a:t>
            </a:r>
            <a:r>
              <a:rPr kumimoji="0" lang="es-ES" sz="2400" b="1" i="0" u="none" strike="noStrike" kern="1200" cap="none" spc="0" normalizeH="0" baseline="0" noProof="0" dirty="0">
                <a:ln>
                  <a:noFill/>
                </a:ln>
                <a:solidFill>
                  <a:srgbClr val="84C350"/>
                </a:solidFill>
                <a:effectLst/>
                <a:uLnTx/>
                <a:uFillTx/>
                <a:latin typeface="Tw Cen MT"/>
                <a:ea typeface="+mn-ea"/>
                <a:cs typeface="+mn-cs"/>
              </a:rPr>
              <a:t>uso inclusivo </a:t>
            </a:r>
            <a:r>
              <a:rPr kumimoji="0" lang="es-ES" sz="2000" b="0" i="0" u="none" strike="noStrike" kern="1200" cap="none" spc="0" normalizeH="0" baseline="0" noProof="0" dirty="0">
                <a:ln>
                  <a:noFill/>
                </a:ln>
                <a:solidFill>
                  <a:prstClr val="white">
                    <a:lumMod val="95000"/>
                  </a:prstClr>
                </a:solidFill>
                <a:effectLst/>
                <a:uLnTx/>
                <a:uFillTx/>
                <a:latin typeface="Tw Cen MT"/>
                <a:ea typeface="+mn-ea"/>
                <a:cs typeface="+mn-cs"/>
              </a:rPr>
              <a:t>de la bici como medio de transporte para </a:t>
            </a:r>
            <a:r>
              <a:rPr kumimoji="0" lang="es-ES" sz="2400" b="1" i="0" u="none" strike="noStrike" kern="1200" cap="none" spc="0" normalizeH="0" baseline="0" noProof="0" dirty="0" err="1">
                <a:ln>
                  <a:noFill/>
                </a:ln>
                <a:solidFill>
                  <a:srgbClr val="84C350"/>
                </a:solidFill>
                <a:effectLst/>
                <a:uLnTx/>
                <a:uFillTx/>
                <a:latin typeface="Tw Cen MT"/>
                <a:ea typeface="+mn-ea"/>
                <a:cs typeface="+mn-cs"/>
              </a:rPr>
              <a:t>todes</a:t>
            </a:r>
            <a:endParaRPr kumimoji="0" lang="es-ES" sz="2400" b="1" i="0" u="none" strike="noStrike" kern="1200" cap="none" spc="0" normalizeH="0" baseline="0" noProof="0" dirty="0">
              <a:ln>
                <a:noFill/>
              </a:ln>
              <a:solidFill>
                <a:srgbClr val="84C350"/>
              </a:solidFill>
              <a:effectLst/>
              <a:uLnTx/>
              <a:uFillTx/>
              <a:latin typeface="Tw Cen MT"/>
              <a:ea typeface="+mn-ea"/>
              <a:cs typeface="+mn-cs"/>
            </a:endParaRPr>
          </a:p>
          <a:p>
            <a:pPr marL="342900" marR="0" lvl="0" indent="-342900" algn="just" defTabSz="457200" rtl="0" eaLnBrk="1" fontAlgn="auto" latinLnBrk="0" hangingPunct="1">
              <a:lnSpc>
                <a:spcPct val="150000"/>
              </a:lnSpc>
              <a:spcBef>
                <a:spcPts val="0"/>
              </a:spcBef>
              <a:spcAft>
                <a:spcPts val="0"/>
              </a:spcAft>
              <a:buClrTx/>
              <a:buSzTx/>
              <a:buFont typeface="Wingdings" panose="05000000000000000000" pitchFamily="2" charset="2"/>
              <a:buChar char="q"/>
              <a:tabLst/>
              <a:defRPr/>
            </a:pPr>
            <a:r>
              <a:rPr kumimoji="0" lang="es-AR" sz="2000" b="0" i="0" u="none" strike="noStrike" kern="1200" cap="none" spc="0" normalizeH="0" baseline="0" noProof="0" dirty="0">
                <a:ln>
                  <a:noFill/>
                </a:ln>
                <a:solidFill>
                  <a:prstClr val="white">
                    <a:lumMod val="95000"/>
                  </a:prstClr>
                </a:solidFill>
                <a:effectLst/>
                <a:uLnTx/>
                <a:uFillTx/>
                <a:latin typeface="Tw Cen MT"/>
                <a:ea typeface="+mn-ea"/>
                <a:cs typeface="+mn-cs"/>
              </a:rPr>
              <a:t>  </a:t>
            </a:r>
            <a:r>
              <a:rPr kumimoji="0" lang="es-AR" sz="2400" b="1" i="0" u="none" strike="noStrike" kern="1200" cap="none" spc="0" normalizeH="0" baseline="0" noProof="0" dirty="0">
                <a:ln>
                  <a:noFill/>
                </a:ln>
                <a:solidFill>
                  <a:srgbClr val="84C350"/>
                </a:solidFill>
                <a:effectLst/>
                <a:uLnTx/>
                <a:uFillTx/>
                <a:latin typeface="Tw Cen MT"/>
                <a:ea typeface="+mn-ea"/>
                <a:cs typeface="+mn-cs"/>
              </a:rPr>
              <a:t>Nunca es tarde </a:t>
            </a:r>
            <a:r>
              <a:rPr kumimoji="0" lang="es-AR" sz="2000" b="0" i="0" u="none" strike="noStrike" kern="1200" cap="none" spc="0" normalizeH="0" baseline="0" noProof="0" dirty="0">
                <a:ln>
                  <a:noFill/>
                </a:ln>
                <a:solidFill>
                  <a:prstClr val="white">
                    <a:lumMod val="95000"/>
                  </a:prstClr>
                </a:solidFill>
                <a:effectLst/>
                <a:uLnTx/>
                <a:uFillTx/>
                <a:latin typeface="Tw Cen MT"/>
                <a:ea typeface="+mn-ea"/>
                <a:cs typeface="+mn-cs"/>
              </a:rPr>
              <a:t>para empezar: acompañar a </a:t>
            </a:r>
            <a:r>
              <a:rPr kumimoji="0" lang="es-AR" sz="2400" b="1" i="0" u="none" strike="noStrike" kern="1200" cap="none" spc="0" normalizeH="0" baseline="0" noProof="0" dirty="0">
                <a:ln>
                  <a:noFill/>
                </a:ln>
                <a:solidFill>
                  <a:srgbClr val="84C350"/>
                </a:solidFill>
                <a:effectLst/>
                <a:uLnTx/>
                <a:uFillTx/>
                <a:latin typeface="Tw Cen MT"/>
                <a:ea typeface="+mn-ea"/>
                <a:cs typeface="+mn-cs"/>
              </a:rPr>
              <a:t>todas las generaciones </a:t>
            </a:r>
            <a:r>
              <a:rPr kumimoji="0" lang="es-AR" sz="2000" b="0" i="0" u="none" strike="noStrike" kern="1200" cap="none" spc="0" normalizeH="0" baseline="0" noProof="0" dirty="0">
                <a:ln>
                  <a:noFill/>
                </a:ln>
                <a:solidFill>
                  <a:prstClr val="white">
                    <a:lumMod val="95000"/>
                  </a:prstClr>
                </a:solidFill>
                <a:effectLst/>
                <a:uLnTx/>
                <a:uFillTx/>
                <a:latin typeface="Tw Cen MT"/>
                <a:ea typeface="+mn-ea"/>
                <a:cs typeface="+mn-cs"/>
              </a:rPr>
              <a:t>a las buenas prácticas anti-</a:t>
            </a:r>
            <a:r>
              <a:rPr kumimoji="0" lang="es-AR" sz="2000" b="0" i="0" u="none" strike="noStrike" kern="1200" cap="none" spc="0" normalizeH="0" baseline="0" noProof="0" dirty="0" err="1">
                <a:ln>
                  <a:noFill/>
                </a:ln>
                <a:solidFill>
                  <a:prstClr val="white">
                    <a:lumMod val="95000"/>
                  </a:prstClr>
                </a:solidFill>
                <a:effectLst/>
                <a:uLnTx/>
                <a:uFillTx/>
                <a:latin typeface="Tw Cen MT"/>
                <a:ea typeface="+mn-ea"/>
                <a:cs typeface="+mn-cs"/>
              </a:rPr>
              <a:t>sedentaristas</a:t>
            </a:r>
            <a:r>
              <a:rPr kumimoji="0" lang="es-AR" sz="2000" b="0" i="0" u="none" strike="noStrike" kern="1200" cap="none" spc="0" normalizeH="0" baseline="0" noProof="0" dirty="0">
                <a:ln>
                  <a:noFill/>
                </a:ln>
                <a:solidFill>
                  <a:prstClr val="white">
                    <a:lumMod val="95000"/>
                  </a:prstClr>
                </a:solidFill>
                <a:effectLst/>
                <a:uLnTx/>
                <a:uFillTx/>
                <a:latin typeface="Tw Cen MT"/>
                <a:ea typeface="+mn-ea"/>
                <a:cs typeface="+mn-cs"/>
              </a:rPr>
              <a:t>!</a:t>
            </a:r>
          </a:p>
        </p:txBody>
      </p:sp>
    </p:spTree>
    <p:extLst>
      <p:ext uri="{BB962C8B-B14F-4D97-AF65-F5344CB8AC3E}">
        <p14:creationId xmlns:p14="http://schemas.microsoft.com/office/powerpoint/2010/main" val="2612920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99"/>
        </a:solidFill>
        <a:effectLst/>
      </p:bgPr>
    </p:bg>
    <p:spTree>
      <p:nvGrpSpPr>
        <p:cNvPr id="1" name=""/>
        <p:cNvGrpSpPr/>
        <p:nvPr/>
      </p:nvGrpSpPr>
      <p:grpSpPr>
        <a:xfrm>
          <a:off x="0" y="0"/>
          <a:ext cx="0" cy="0"/>
          <a:chOff x="0" y="0"/>
          <a:chExt cx="0" cy="0"/>
        </a:xfrm>
      </p:grpSpPr>
      <p:sp>
        <p:nvSpPr>
          <p:cNvPr id="54" name="CuadroTexto 53"/>
          <p:cNvSpPr txBox="1"/>
          <p:nvPr/>
        </p:nvSpPr>
        <p:spPr>
          <a:xfrm>
            <a:off x="1973943" y="827183"/>
            <a:ext cx="4979351" cy="120032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just">
              <a:buFont typeface="Wingdings" panose="05000000000000000000" pitchFamily="2" charset="2"/>
              <a:buChar char="ü"/>
            </a:pPr>
            <a:r>
              <a:rPr lang="es-ES" dirty="0">
                <a:solidFill>
                  <a:schemeClr val="bg1"/>
                </a:solidFill>
              </a:rPr>
              <a:t>El colapso del </a:t>
            </a:r>
            <a:r>
              <a:rPr lang="es-ES" b="1" dirty="0">
                <a:solidFill>
                  <a:schemeClr val="tx1"/>
                </a:solidFill>
              </a:rPr>
              <a:t>tránsito</a:t>
            </a:r>
            <a:r>
              <a:rPr lang="es-ES" dirty="0">
                <a:solidFill>
                  <a:schemeClr val="bg1"/>
                </a:solidFill>
              </a:rPr>
              <a:t>. </a:t>
            </a:r>
          </a:p>
          <a:p>
            <a:pPr marL="342900" indent="-342900" algn="just">
              <a:buFont typeface="Wingdings" panose="05000000000000000000" pitchFamily="2" charset="2"/>
              <a:buChar char="ü"/>
            </a:pPr>
            <a:r>
              <a:rPr lang="es-ES" dirty="0">
                <a:solidFill>
                  <a:schemeClr val="bg1"/>
                </a:solidFill>
              </a:rPr>
              <a:t>Problemas asociados al </a:t>
            </a:r>
            <a:r>
              <a:rPr lang="es-ES" b="1" dirty="0">
                <a:solidFill>
                  <a:schemeClr val="tx1"/>
                </a:solidFill>
              </a:rPr>
              <a:t>Medioambiente</a:t>
            </a:r>
            <a:r>
              <a:rPr lang="es-ES" dirty="0">
                <a:solidFill>
                  <a:schemeClr val="bg1"/>
                </a:solidFill>
              </a:rPr>
              <a:t>. </a:t>
            </a:r>
          </a:p>
          <a:p>
            <a:pPr marL="342900" indent="-342900" algn="just">
              <a:buFont typeface="Wingdings" panose="05000000000000000000" pitchFamily="2" charset="2"/>
              <a:buChar char="ü"/>
            </a:pPr>
            <a:r>
              <a:rPr lang="es-ES" dirty="0">
                <a:solidFill>
                  <a:schemeClr val="bg1"/>
                </a:solidFill>
              </a:rPr>
              <a:t>Niveles de </a:t>
            </a:r>
            <a:r>
              <a:rPr lang="es-ES" b="1" dirty="0">
                <a:solidFill>
                  <a:schemeClr val="tx1"/>
                </a:solidFill>
              </a:rPr>
              <a:t>estrés</a:t>
            </a:r>
            <a:r>
              <a:rPr lang="es-ES" dirty="0">
                <a:solidFill>
                  <a:schemeClr val="bg1"/>
                </a:solidFill>
              </a:rPr>
              <a:t>,</a:t>
            </a:r>
            <a:r>
              <a:rPr lang="es-ES" i="1" dirty="0">
                <a:solidFill>
                  <a:schemeClr val="bg1"/>
                </a:solidFill>
              </a:rPr>
              <a:t> </a:t>
            </a:r>
            <a:r>
              <a:rPr lang="es-ES" b="1" i="1" dirty="0">
                <a:solidFill>
                  <a:schemeClr val="tx1"/>
                </a:solidFill>
              </a:rPr>
              <a:t>sedentarismo</a:t>
            </a:r>
            <a:r>
              <a:rPr lang="es-ES" i="1" dirty="0">
                <a:solidFill>
                  <a:schemeClr val="bg1"/>
                </a:solidFill>
              </a:rPr>
              <a:t> y aislamiento asociados al automóvil.</a:t>
            </a:r>
            <a:endParaRPr lang="es-AR" dirty="0">
              <a:solidFill>
                <a:schemeClr val="bg1"/>
              </a:solidFill>
            </a:endParaRPr>
          </a:p>
        </p:txBody>
      </p:sp>
      <p:sp>
        <p:nvSpPr>
          <p:cNvPr id="51" name="Título 1"/>
          <p:cNvSpPr>
            <a:spLocks noGrp="1"/>
          </p:cNvSpPr>
          <p:nvPr>
            <p:ph type="ctrTitle"/>
          </p:nvPr>
        </p:nvSpPr>
        <p:spPr>
          <a:xfrm>
            <a:off x="1308295" y="130538"/>
            <a:ext cx="6253648" cy="603814"/>
          </a:xfrm>
          <a:solidFill>
            <a:schemeClr val="bg1">
              <a:lumMod val="75000"/>
              <a:lumOff val="25000"/>
            </a:schemeClr>
          </a:solidFill>
        </p:spPr>
        <p:txBody>
          <a:bodyPr>
            <a:noAutofit/>
          </a:bodyPr>
          <a:lstStyle/>
          <a:p>
            <a:r>
              <a:rPr lang="es-ES" sz="2800" b="1" dirty="0">
                <a:latin typeface="Calibri" panose="020F0502020204030204" pitchFamily="34" charset="0"/>
                <a:cs typeface="Calibri" panose="020F0502020204030204" pitchFamily="34" charset="0"/>
              </a:rPr>
              <a:t>E1. Historia de las </a:t>
            </a:r>
            <a:r>
              <a:rPr lang="es-ES" sz="2800" b="1" dirty="0" err="1">
                <a:latin typeface="Calibri" panose="020F0502020204030204" pitchFamily="34" charset="0"/>
                <a:cs typeface="Calibri" panose="020F0502020204030204" pitchFamily="34" charset="0"/>
              </a:rPr>
              <a:t>ecobicis</a:t>
            </a:r>
            <a:r>
              <a:rPr lang="es-ES" sz="2800" b="1" dirty="0">
                <a:latin typeface="Calibri" panose="020F0502020204030204" pitchFamily="34" charset="0"/>
                <a:cs typeface="Calibri" panose="020F0502020204030204" pitchFamily="34" charset="0"/>
              </a:rPr>
              <a:t>.</a:t>
            </a:r>
            <a:endParaRPr lang="es-AR" sz="2800" dirty="0">
              <a:latin typeface="Calibri" panose="020F0502020204030204" pitchFamily="34" charset="0"/>
              <a:cs typeface="Calibri" panose="020F0502020204030204" pitchFamily="34" charset="0"/>
            </a:endParaRPr>
          </a:p>
        </p:txBody>
      </p:sp>
      <p:pic>
        <p:nvPicPr>
          <p:cNvPr id="58" name="Imagen 5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0" y="130538"/>
            <a:ext cx="4740812" cy="31198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Imagen 5">
            <a:extLst>
              <a:ext uri="{FF2B5EF4-FFF2-40B4-BE49-F238E27FC236}">
                <a16:creationId xmlns:a16="http://schemas.microsoft.com/office/drawing/2014/main" id="{E59060C6-B345-4817-8BDA-4338FA2F66EB}"/>
              </a:ext>
            </a:extLst>
          </p:cNvPr>
          <p:cNvPicPr>
            <a:picLocks noChangeAspect="1"/>
          </p:cNvPicPr>
          <p:nvPr/>
        </p:nvPicPr>
        <p:blipFill>
          <a:blip r:embed="rId3"/>
          <a:stretch>
            <a:fillRect/>
          </a:stretch>
        </p:blipFill>
        <p:spPr>
          <a:xfrm>
            <a:off x="1973941" y="3530845"/>
            <a:ext cx="4592749" cy="3054405"/>
          </a:xfrm>
          <a:prstGeom prst="rect">
            <a:avLst/>
          </a:prstGeom>
        </p:spPr>
      </p:pic>
      <p:sp>
        <p:nvSpPr>
          <p:cNvPr id="9" name="CuadroTexto 8">
            <a:extLst>
              <a:ext uri="{FF2B5EF4-FFF2-40B4-BE49-F238E27FC236}">
                <a16:creationId xmlns:a16="http://schemas.microsoft.com/office/drawing/2014/main" id="{E99DFFA6-F0DB-4FA3-972D-8EEAAC520D4F}"/>
              </a:ext>
            </a:extLst>
          </p:cNvPr>
          <p:cNvSpPr txBox="1"/>
          <p:nvPr/>
        </p:nvSpPr>
        <p:spPr>
          <a:xfrm>
            <a:off x="1973942" y="2167345"/>
            <a:ext cx="4979351" cy="126188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defPPr>
              <a:defRPr lang="en-US"/>
            </a:defPPr>
            <a:lvl1pPr marL="342900" indent="-342900" algn="just">
              <a:buFont typeface="Wingdings" panose="05000000000000000000" pitchFamily="2" charset="2"/>
              <a:buChar char="ü"/>
              <a:defRPr>
                <a:solidFill>
                  <a:schemeClr val="bg1"/>
                </a:solidFill>
              </a:defRPr>
            </a:lvl1pPr>
          </a:lstStyle>
          <a:p>
            <a:pPr marL="0" indent="0">
              <a:buNone/>
            </a:pPr>
            <a:r>
              <a:rPr lang="es-ES" sz="2000" b="1" dirty="0"/>
              <a:t>¿Qué </a:t>
            </a:r>
            <a:r>
              <a:rPr lang="es-ES" sz="2000" b="1" dirty="0" err="1"/>
              <a:t>tenés</a:t>
            </a:r>
            <a:r>
              <a:rPr lang="es-ES" sz="2000" b="1" dirty="0"/>
              <a:t> que saber?</a:t>
            </a:r>
          </a:p>
          <a:p>
            <a:pPr marL="0" indent="0">
              <a:buNone/>
            </a:pPr>
            <a:r>
              <a:rPr lang="es-ES" dirty="0"/>
              <a:t>Es </a:t>
            </a:r>
            <a:r>
              <a:rPr lang="es-ES" sz="2000" b="1" dirty="0">
                <a:solidFill>
                  <a:schemeClr val="tx1"/>
                </a:solidFill>
              </a:rPr>
              <a:t>gratis</a:t>
            </a:r>
            <a:r>
              <a:rPr lang="es-ES" dirty="0"/>
              <a:t>. Usa y </a:t>
            </a:r>
            <a:r>
              <a:rPr lang="es-ES" dirty="0" err="1"/>
              <a:t>devolvela</a:t>
            </a:r>
            <a:r>
              <a:rPr lang="es-ES" dirty="0"/>
              <a:t> en cualquiera de las estaciones. Tiempo: (1) hora días hábiles y (2) horas los días sábados, domingos y feriados.</a:t>
            </a:r>
          </a:p>
        </p:txBody>
      </p:sp>
      <p:pic>
        <p:nvPicPr>
          <p:cNvPr id="10" name="Imagen 15">
            <a:extLst>
              <a:ext uri="{FF2B5EF4-FFF2-40B4-BE49-F238E27FC236}">
                <a16:creationId xmlns:a16="http://schemas.microsoft.com/office/drawing/2014/main" id="{987366CA-0B47-44C5-981C-690903F51054}"/>
              </a:ext>
            </a:extLst>
          </p:cNvPr>
          <p:cNvPicPr>
            <a:picLocks noChangeAspect="1"/>
          </p:cNvPicPr>
          <p:nvPr/>
        </p:nvPicPr>
        <p:blipFill>
          <a:blip r:embed="rId4"/>
          <a:stretch>
            <a:fillRect/>
          </a:stretch>
        </p:blipFill>
        <p:spPr>
          <a:xfrm>
            <a:off x="7315200" y="3429000"/>
            <a:ext cx="4740812" cy="3349877"/>
          </a:xfrm>
          <a:prstGeom prst="rect">
            <a:avLst/>
          </a:prstGeom>
        </p:spPr>
      </p:pic>
      <p:sp>
        <p:nvSpPr>
          <p:cNvPr id="11" name="9 Flecha derecha">
            <a:extLst>
              <a:ext uri="{FF2B5EF4-FFF2-40B4-BE49-F238E27FC236}">
                <a16:creationId xmlns:a16="http://schemas.microsoft.com/office/drawing/2014/main" id="{A5E032EC-6198-42F7-ADDF-7CD5FB1B9A1A}"/>
              </a:ext>
            </a:extLst>
          </p:cNvPr>
          <p:cNvSpPr/>
          <p:nvPr/>
        </p:nvSpPr>
        <p:spPr>
          <a:xfrm>
            <a:off x="6681240" y="6247037"/>
            <a:ext cx="633960" cy="329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10 Flecha derecha">
            <a:extLst>
              <a:ext uri="{FF2B5EF4-FFF2-40B4-BE49-F238E27FC236}">
                <a16:creationId xmlns:a16="http://schemas.microsoft.com/office/drawing/2014/main" id="{B6A01265-EB90-43BE-871D-21235A4B4F48}"/>
              </a:ext>
            </a:extLst>
          </p:cNvPr>
          <p:cNvSpPr/>
          <p:nvPr/>
        </p:nvSpPr>
        <p:spPr>
          <a:xfrm>
            <a:off x="6681240" y="3530845"/>
            <a:ext cx="633960" cy="329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11 Flecha derecha">
            <a:extLst>
              <a:ext uri="{FF2B5EF4-FFF2-40B4-BE49-F238E27FC236}">
                <a16:creationId xmlns:a16="http://schemas.microsoft.com/office/drawing/2014/main" id="{12A94171-7F8B-4432-93BE-FA5951871A05}"/>
              </a:ext>
            </a:extLst>
          </p:cNvPr>
          <p:cNvSpPr/>
          <p:nvPr/>
        </p:nvSpPr>
        <p:spPr>
          <a:xfrm>
            <a:off x="6681240" y="4862230"/>
            <a:ext cx="633960" cy="329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485846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7231F3C5-441A-40E9-A550-15C48D17B156}"/>
              </a:ext>
            </a:extLst>
          </p:cNvPr>
          <p:cNvPicPr>
            <a:picLocks noChangeAspect="1"/>
          </p:cNvPicPr>
          <p:nvPr/>
        </p:nvPicPr>
        <p:blipFill>
          <a:blip r:embed="rId2">
            <a:duotone>
              <a:schemeClr val="accent2">
                <a:shade val="45000"/>
                <a:satMod val="135000"/>
              </a:schemeClr>
              <a:prstClr val="white"/>
            </a:duotone>
            <a:extLst>
              <a:ext uri="{BEBA8EAE-BF5A-486C-A8C5-ECC9F3942E4B}">
                <a14:imgProps xmlns:a14="http://schemas.microsoft.com/office/drawing/2010/main">
                  <a14:imgLayer r:embed="rId3">
                    <a14:imgEffect>
                      <a14:artisticFilmGrain/>
                    </a14:imgEffect>
                    <a14:imgEffect>
                      <a14:saturation sat="0"/>
                    </a14:imgEffect>
                  </a14:imgLayer>
                </a14:imgProps>
              </a:ext>
            </a:extLst>
          </a:blip>
          <a:stretch>
            <a:fillRect/>
          </a:stretch>
        </p:blipFill>
        <p:spPr>
          <a:xfrm>
            <a:off x="144141" y="624804"/>
            <a:ext cx="11903717" cy="5950634"/>
          </a:xfrm>
          <a:prstGeom prst="rect">
            <a:avLst/>
          </a:prstGeom>
        </p:spPr>
      </p:pic>
      <p:sp>
        <p:nvSpPr>
          <p:cNvPr id="4" name="Título 1"/>
          <p:cNvSpPr txBox="1">
            <a:spLocks/>
          </p:cNvSpPr>
          <p:nvPr/>
        </p:nvSpPr>
        <p:spPr>
          <a:xfrm>
            <a:off x="1094377" y="67137"/>
            <a:ext cx="5479923" cy="499291"/>
          </a:xfrm>
          <a:prstGeom prst="rect">
            <a:avLst/>
          </a:prstGeom>
          <a:noFill/>
          <a:effectLst/>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E3. INTRODUCCIÓN AL PROBLEMA.</a:t>
            </a:r>
            <a:endParaRPr lang="es-AR" sz="2800" dirty="0">
              <a:latin typeface="Calibri" panose="020F0502020204030204" pitchFamily="34" charset="0"/>
              <a:cs typeface="Calibri" panose="020F0502020204030204" pitchFamily="34" charset="0"/>
            </a:endParaRPr>
          </a:p>
        </p:txBody>
      </p:sp>
      <p:sp>
        <p:nvSpPr>
          <p:cNvPr id="12" name="CuadroTexto 11">
            <a:extLst>
              <a:ext uri="{FF2B5EF4-FFF2-40B4-BE49-F238E27FC236}">
                <a16:creationId xmlns:a16="http://schemas.microsoft.com/office/drawing/2014/main" id="{F5256E59-C1E6-4FD9-B035-FDDFE7003682}"/>
              </a:ext>
            </a:extLst>
          </p:cNvPr>
          <p:cNvSpPr txBox="1"/>
          <p:nvPr/>
        </p:nvSpPr>
        <p:spPr>
          <a:xfrm>
            <a:off x="222344" y="630427"/>
            <a:ext cx="5200288" cy="8803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b="1" dirty="0">
                <a:solidFill>
                  <a:srgbClr val="002060"/>
                </a:solidFill>
                <a:latin typeface="Calibri" panose="020F0502020204030204" pitchFamily="34" charset="0"/>
                <a:cs typeface="Calibri" panose="020F0502020204030204" pitchFamily="34" charset="0"/>
              </a:rPr>
              <a:t>Por cada día en la ciudad de Buenos Aires se realizan la siguiente estadística de viajes en </a:t>
            </a:r>
            <a:r>
              <a:rPr lang="es-ES" b="1" dirty="0" err="1">
                <a:solidFill>
                  <a:srgbClr val="002060"/>
                </a:solidFill>
                <a:latin typeface="Calibri" panose="020F0502020204030204" pitchFamily="34" charset="0"/>
                <a:cs typeface="Calibri" panose="020F0502020204030204" pitchFamily="34" charset="0"/>
              </a:rPr>
              <a:t>Ecobicis</a:t>
            </a:r>
            <a:r>
              <a:rPr lang="es-ES" b="1" dirty="0">
                <a:solidFill>
                  <a:srgbClr val="002060"/>
                </a:solidFill>
                <a:latin typeface="Calibri" panose="020F0502020204030204" pitchFamily="34" charset="0"/>
                <a:cs typeface="Calibri" panose="020F0502020204030204" pitchFamily="34" charset="0"/>
              </a:rPr>
              <a:t>:</a:t>
            </a:r>
            <a:endParaRPr lang="es-AR" b="1" dirty="0">
              <a:solidFill>
                <a:srgbClr val="002060"/>
              </a:solidFill>
              <a:latin typeface="Calibri" panose="020F0502020204030204" pitchFamily="34" charset="0"/>
              <a:cs typeface="Calibri" panose="020F0502020204030204" pitchFamily="34" charset="0"/>
            </a:endParaRPr>
          </a:p>
        </p:txBody>
      </p:sp>
      <p:sp>
        <p:nvSpPr>
          <p:cNvPr id="14" name="CuadroTexto 13">
            <a:extLst>
              <a:ext uri="{FF2B5EF4-FFF2-40B4-BE49-F238E27FC236}">
                <a16:creationId xmlns:a16="http://schemas.microsoft.com/office/drawing/2014/main" id="{E43DC797-BE89-4625-B3F9-A8D5A3FA0ECE}"/>
              </a:ext>
            </a:extLst>
          </p:cNvPr>
          <p:cNvSpPr txBox="1"/>
          <p:nvPr/>
        </p:nvSpPr>
        <p:spPr>
          <a:xfrm>
            <a:off x="349919" y="4636055"/>
            <a:ext cx="1862732" cy="171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dirty="0">
                <a:solidFill>
                  <a:srgbClr val="FF0000"/>
                </a:solidFill>
                <a:latin typeface="Calibri" panose="020F0502020204030204" pitchFamily="34" charset="0"/>
                <a:cs typeface="Calibri" panose="020F0502020204030204" pitchFamily="34" charset="0"/>
              </a:rPr>
              <a:t>Mean      6665.95</a:t>
            </a:r>
          </a:p>
          <a:p>
            <a:pPr algn="just">
              <a:lnSpc>
                <a:spcPct val="150000"/>
              </a:lnSpc>
            </a:pPr>
            <a:r>
              <a:rPr lang="es-ES" dirty="0" err="1">
                <a:solidFill>
                  <a:srgbClr val="FF0000"/>
                </a:solidFill>
                <a:latin typeface="Calibri" panose="020F0502020204030204" pitchFamily="34" charset="0"/>
                <a:cs typeface="Calibri" panose="020F0502020204030204" pitchFamily="34" charset="0"/>
              </a:rPr>
              <a:t>Std</a:t>
            </a:r>
            <a:r>
              <a:rPr lang="es-ES" dirty="0">
                <a:solidFill>
                  <a:srgbClr val="FF0000"/>
                </a:solidFill>
                <a:latin typeface="Calibri" panose="020F0502020204030204" pitchFamily="34" charset="0"/>
                <a:cs typeface="Calibri" panose="020F0502020204030204" pitchFamily="34" charset="0"/>
              </a:rPr>
              <a:t>       3307.61</a:t>
            </a:r>
          </a:p>
          <a:p>
            <a:pPr algn="just">
              <a:lnSpc>
                <a:spcPct val="150000"/>
              </a:lnSpc>
            </a:pPr>
            <a:r>
              <a:rPr lang="es-ES" dirty="0">
                <a:solidFill>
                  <a:srgbClr val="FF0000"/>
                </a:solidFill>
                <a:latin typeface="Calibri" panose="020F0502020204030204" pitchFamily="34" charset="0"/>
                <a:cs typeface="Calibri" panose="020F0502020204030204" pitchFamily="34" charset="0"/>
              </a:rPr>
              <a:t>Min        270.00</a:t>
            </a:r>
          </a:p>
          <a:p>
            <a:pPr algn="just">
              <a:lnSpc>
                <a:spcPct val="150000"/>
              </a:lnSpc>
            </a:pPr>
            <a:r>
              <a:rPr lang="es-ES" dirty="0">
                <a:solidFill>
                  <a:srgbClr val="FF0000"/>
                </a:solidFill>
                <a:latin typeface="Calibri" panose="020F0502020204030204" pitchFamily="34" charset="0"/>
                <a:cs typeface="Calibri" panose="020F0502020204030204" pitchFamily="34" charset="0"/>
              </a:rPr>
              <a:t>Max      14605.00</a:t>
            </a:r>
            <a:endParaRPr lang="es-AR" dirty="0">
              <a:solidFill>
                <a:srgbClr val="FF0000"/>
              </a:solidFill>
              <a:latin typeface="Calibri" panose="020F0502020204030204" pitchFamily="34" charset="0"/>
              <a:cs typeface="Calibri" panose="020F0502020204030204" pitchFamily="34" charset="0"/>
            </a:endParaRPr>
          </a:p>
        </p:txBody>
      </p:sp>
      <p:pic>
        <p:nvPicPr>
          <p:cNvPr id="7" name="Imagen 6">
            <a:extLst>
              <a:ext uri="{FF2B5EF4-FFF2-40B4-BE49-F238E27FC236}">
                <a16:creationId xmlns:a16="http://schemas.microsoft.com/office/drawing/2014/main" id="{06CA5B87-F22D-4416-B28E-4129512396EE}"/>
              </a:ext>
            </a:extLst>
          </p:cNvPr>
          <p:cNvPicPr>
            <a:picLocks noChangeAspect="1"/>
          </p:cNvPicPr>
          <p:nvPr/>
        </p:nvPicPr>
        <p:blipFill>
          <a:blip r:embed="rId4"/>
          <a:stretch>
            <a:fillRect/>
          </a:stretch>
        </p:blipFill>
        <p:spPr>
          <a:xfrm>
            <a:off x="349919" y="1678194"/>
            <a:ext cx="4873575" cy="2957861"/>
          </a:xfrm>
          <a:prstGeom prst="rect">
            <a:avLst/>
          </a:prstGeom>
        </p:spPr>
      </p:pic>
      <p:sp>
        <p:nvSpPr>
          <p:cNvPr id="15" name="CuadroTexto 14">
            <a:extLst>
              <a:ext uri="{FF2B5EF4-FFF2-40B4-BE49-F238E27FC236}">
                <a16:creationId xmlns:a16="http://schemas.microsoft.com/office/drawing/2014/main" id="{94E838BC-39FB-4D90-B11D-28C5779A6C3B}"/>
              </a:ext>
            </a:extLst>
          </p:cNvPr>
          <p:cNvSpPr txBox="1"/>
          <p:nvPr/>
        </p:nvSpPr>
        <p:spPr>
          <a:xfrm>
            <a:off x="5529416" y="626270"/>
            <a:ext cx="5925526" cy="4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just">
              <a:lnSpc>
                <a:spcPct val="150000"/>
              </a:lnSpc>
              <a:buFont typeface="Wingdings" panose="05000000000000000000" pitchFamily="2" charset="2"/>
              <a:buChar char="q"/>
            </a:pPr>
            <a:r>
              <a:rPr lang="es-ES" b="1" dirty="0">
                <a:solidFill>
                  <a:schemeClr val="bg1"/>
                </a:solidFill>
                <a:latin typeface="Calibri" panose="020F0502020204030204" pitchFamily="34" charset="0"/>
                <a:cs typeface="Calibri" panose="020F0502020204030204" pitchFamily="34" charset="0"/>
              </a:rPr>
              <a:t>QUE BUSCAMOS DETERMINAR EN EL USO DE ECOBICIS:</a:t>
            </a:r>
            <a:endParaRPr lang="es-AR" b="1" dirty="0">
              <a:solidFill>
                <a:schemeClr val="bg1"/>
              </a:solidFill>
              <a:latin typeface="Calibri" panose="020F0502020204030204" pitchFamily="34" charset="0"/>
              <a:cs typeface="Calibri" panose="020F0502020204030204" pitchFamily="34" charset="0"/>
            </a:endParaRPr>
          </a:p>
        </p:txBody>
      </p:sp>
      <p:sp>
        <p:nvSpPr>
          <p:cNvPr id="19" name="CuadroTexto 18">
            <a:extLst>
              <a:ext uri="{FF2B5EF4-FFF2-40B4-BE49-F238E27FC236}">
                <a16:creationId xmlns:a16="http://schemas.microsoft.com/office/drawing/2014/main" id="{0AB72417-580E-474C-8082-A1C9AA1564F6}"/>
              </a:ext>
            </a:extLst>
          </p:cNvPr>
          <p:cNvSpPr txBox="1"/>
          <p:nvPr/>
        </p:nvSpPr>
        <p:spPr>
          <a:xfrm>
            <a:off x="5688474" y="3871492"/>
            <a:ext cx="3534018" cy="4648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just">
              <a:lnSpc>
                <a:spcPct val="150000"/>
              </a:lnSpc>
              <a:buFont typeface="Wingdings" panose="05000000000000000000" pitchFamily="2" charset="2"/>
              <a:buChar char="q"/>
            </a:pPr>
            <a:r>
              <a:rPr lang="es-ES" b="1" dirty="0">
                <a:solidFill>
                  <a:schemeClr val="bg1"/>
                </a:solidFill>
                <a:latin typeface="Calibri" panose="020F0502020204030204" pitchFamily="34" charset="0"/>
                <a:cs typeface="Calibri" panose="020F0502020204030204" pitchFamily="34" charset="0"/>
              </a:rPr>
              <a:t>COMO LO LOGRAREMOS:</a:t>
            </a:r>
            <a:endParaRPr lang="es-AR" b="1" dirty="0">
              <a:solidFill>
                <a:schemeClr val="bg1"/>
              </a:solidFill>
              <a:latin typeface="Calibri" panose="020F0502020204030204" pitchFamily="34" charset="0"/>
              <a:cs typeface="Calibri" panose="020F0502020204030204" pitchFamily="34" charset="0"/>
            </a:endParaRPr>
          </a:p>
        </p:txBody>
      </p:sp>
      <p:sp>
        <p:nvSpPr>
          <p:cNvPr id="20" name="CuadroTexto 19">
            <a:extLst>
              <a:ext uri="{FF2B5EF4-FFF2-40B4-BE49-F238E27FC236}">
                <a16:creationId xmlns:a16="http://schemas.microsoft.com/office/drawing/2014/main" id="{9689FA91-378B-4BC5-8FB5-22EF091EA046}"/>
              </a:ext>
            </a:extLst>
          </p:cNvPr>
          <p:cNvSpPr txBox="1"/>
          <p:nvPr/>
        </p:nvSpPr>
        <p:spPr>
          <a:xfrm>
            <a:off x="5688474" y="928703"/>
            <a:ext cx="6153607" cy="21268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Sesgo por Género.</a:t>
            </a:r>
          </a:p>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Sesgo Etario.</a:t>
            </a:r>
          </a:p>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Distribución por meses, días de la semana y rango horario.</a:t>
            </a:r>
          </a:p>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Clasificación de Usos categorizados por tiempo de uso</a:t>
            </a:r>
          </a:p>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Predecir categoría de uso: BAJO, MEDIO, ALTO, EXCEDIDO</a:t>
            </a:r>
            <a:endParaRPr lang="es-AR" dirty="0">
              <a:solidFill>
                <a:schemeClr val="bg1"/>
              </a:solidFill>
              <a:latin typeface="Calibri" panose="020F0502020204030204" pitchFamily="34" charset="0"/>
              <a:cs typeface="Calibri" panose="020F0502020204030204" pitchFamily="34" charset="0"/>
            </a:endParaRPr>
          </a:p>
        </p:txBody>
      </p:sp>
      <p:sp>
        <p:nvSpPr>
          <p:cNvPr id="21" name="CuadroTexto 20">
            <a:extLst>
              <a:ext uri="{FF2B5EF4-FFF2-40B4-BE49-F238E27FC236}">
                <a16:creationId xmlns:a16="http://schemas.microsoft.com/office/drawing/2014/main" id="{A3D782DC-1F6C-4C98-8F59-A0A78F2AE710}"/>
              </a:ext>
            </a:extLst>
          </p:cNvPr>
          <p:cNvSpPr txBox="1"/>
          <p:nvPr/>
        </p:nvSpPr>
        <p:spPr>
          <a:xfrm>
            <a:off x="5688474" y="4306405"/>
            <a:ext cx="6153607" cy="17113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Exploración Datos Python, Pandas.</a:t>
            </a:r>
          </a:p>
          <a:p>
            <a:pPr marL="285750" indent="-285750" algn="just">
              <a:lnSpc>
                <a:spcPct val="150000"/>
              </a:lnSpc>
              <a:buFont typeface="Arial" panose="020B0604020202020204" pitchFamily="34" charset="0"/>
              <a:buChar char="•"/>
            </a:pPr>
            <a:r>
              <a:rPr lang="es-ES" dirty="0">
                <a:solidFill>
                  <a:schemeClr val="bg1"/>
                </a:solidFill>
                <a:latin typeface="Calibri" panose="020F0502020204030204" pitchFamily="34" charset="0"/>
                <a:cs typeface="Calibri" panose="020F0502020204030204" pitchFamily="34" charset="0"/>
              </a:rPr>
              <a:t>Clasificación por Aprendizaje Supervisado con variables Objetivo Categórica (KNN, Regresión Logística, Navier Bayes, </a:t>
            </a:r>
            <a:r>
              <a:rPr lang="es-ES" dirty="0" err="1">
                <a:solidFill>
                  <a:schemeClr val="bg1"/>
                </a:solidFill>
                <a:latin typeface="Calibri" panose="020F0502020204030204" pitchFamily="34" charset="0"/>
                <a:cs typeface="Calibri" panose="020F0502020204030204" pitchFamily="34" charset="0"/>
              </a:rPr>
              <a:t>Random</a:t>
            </a:r>
            <a:r>
              <a:rPr lang="es-ES" dirty="0">
                <a:solidFill>
                  <a:schemeClr val="bg1"/>
                </a:solidFill>
                <a:latin typeface="Calibri" panose="020F0502020204030204" pitchFamily="34" charset="0"/>
                <a:cs typeface="Calibri" panose="020F0502020204030204" pitchFamily="34" charset="0"/>
              </a:rPr>
              <a:t> Forest)</a:t>
            </a:r>
            <a:endParaRPr lang="es-AR"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329323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Hernan\Documents\Digital House\Data Science\Curso\Desafio 3\EcoBicis\analisis exploratorio\uso-mujeres_hombres_mensual.jpg"/>
          <p:cNvPicPr>
            <a:picLocks noChangeAspect="1" noChangeArrowheads="1"/>
          </p:cNvPicPr>
          <p:nvPr/>
        </p:nvPicPr>
        <p:blipFill rotWithShape="1">
          <a:blip r:embed="rId2">
            <a:extLst>
              <a:ext uri="{28A0092B-C50C-407E-A947-70E740481C1C}">
                <a14:useLocalDpi xmlns:a14="http://schemas.microsoft.com/office/drawing/2010/main" val="0"/>
              </a:ext>
            </a:extLst>
          </a:blip>
          <a:srcRect l="4494" t="5245" r="7559" b="2995"/>
          <a:stretch/>
        </p:blipFill>
        <p:spPr bwMode="auto">
          <a:xfrm>
            <a:off x="854242" y="1121066"/>
            <a:ext cx="9554715" cy="487066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9B610392-A025-4197-8F35-F8412E4AC578}"/>
              </a:ext>
            </a:extLst>
          </p:cNvPr>
          <p:cNvSpPr txBox="1"/>
          <p:nvPr/>
        </p:nvSpPr>
        <p:spPr>
          <a:xfrm>
            <a:off x="1026886" y="419382"/>
            <a:ext cx="5514591" cy="58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sz="2400" b="1" dirty="0">
                <a:solidFill>
                  <a:srgbClr val="FFFF99"/>
                </a:solidFill>
                <a:latin typeface="Calibri" panose="020F0502020204030204" pitchFamily="34" charset="0"/>
                <a:cs typeface="Calibri" panose="020F0502020204030204" pitchFamily="34" charset="0"/>
              </a:rPr>
              <a:t>VIAJES MENSUALES. SESGO POR GÉNERO</a:t>
            </a:r>
            <a:endParaRPr lang="es-AR" sz="2400" b="1" dirty="0">
              <a:solidFill>
                <a:srgbClr val="FFFF99"/>
              </a:solidFill>
              <a:latin typeface="Calibri" panose="020F0502020204030204" pitchFamily="34" charset="0"/>
              <a:cs typeface="Calibri" panose="020F0502020204030204" pitchFamily="34" charset="0"/>
            </a:endParaRPr>
          </a:p>
        </p:txBody>
      </p:sp>
      <p:sp>
        <p:nvSpPr>
          <p:cNvPr id="6" name="Título 1">
            <a:extLst>
              <a:ext uri="{FF2B5EF4-FFF2-40B4-BE49-F238E27FC236}">
                <a16:creationId xmlns:a16="http://schemas.microsoft.com/office/drawing/2014/main" id="{84532C7F-0B57-4649-A900-6B4BBC49A1A4}"/>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sp>
        <p:nvSpPr>
          <p:cNvPr id="9" name="Rectángulo 8">
            <a:extLst>
              <a:ext uri="{FF2B5EF4-FFF2-40B4-BE49-F238E27FC236}">
                <a16:creationId xmlns:a16="http://schemas.microsoft.com/office/drawing/2014/main" id="{63D080AC-99C7-46B9-AE7B-09C4CCFB84D1}"/>
              </a:ext>
            </a:extLst>
          </p:cNvPr>
          <p:cNvSpPr/>
          <p:nvPr/>
        </p:nvSpPr>
        <p:spPr>
          <a:xfrm>
            <a:off x="8199610" y="195070"/>
            <a:ext cx="3427325" cy="645663"/>
          </a:xfrm>
          <a:prstGeom prst="rect">
            <a:avLst/>
          </a:prstGeom>
        </p:spPr>
        <p:txBody>
          <a:bodyPr wrap="square">
            <a:spAutoFit/>
          </a:bodyPr>
          <a:lstStyle/>
          <a:p>
            <a:pPr marL="285750" indent="-285750">
              <a:buFont typeface="Wingdings" panose="05000000000000000000" pitchFamily="2" charset="2"/>
              <a:buChar char="§"/>
            </a:pPr>
            <a:r>
              <a:rPr lang="es-AR" dirty="0">
                <a:solidFill>
                  <a:srgbClr val="00B0F0"/>
                </a:solidFill>
              </a:rPr>
              <a:t>MASCULINO  =    0.719344</a:t>
            </a:r>
          </a:p>
          <a:p>
            <a:pPr marL="285750" indent="-285750">
              <a:buFont typeface="Wingdings" panose="05000000000000000000" pitchFamily="2" charset="2"/>
              <a:buChar char="§"/>
            </a:pPr>
            <a:r>
              <a:rPr lang="es-AR" dirty="0">
                <a:solidFill>
                  <a:schemeClr val="accent5"/>
                </a:solidFill>
              </a:rPr>
              <a:t>FEMENINO    =    0.280656</a:t>
            </a:r>
          </a:p>
        </p:txBody>
      </p:sp>
    </p:spTree>
    <p:extLst>
      <p:ext uri="{BB962C8B-B14F-4D97-AF65-F5344CB8AC3E}">
        <p14:creationId xmlns:p14="http://schemas.microsoft.com/office/powerpoint/2010/main" val="29179948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Hernan\Documents\Digital House\Data Science\Curso\Desafio 3\EcoBicis\analisis exploratorio\uso-mujeres_rango_edad.jpg"/>
          <p:cNvPicPr>
            <a:picLocks noChangeAspect="1" noChangeArrowheads="1"/>
          </p:cNvPicPr>
          <p:nvPr/>
        </p:nvPicPr>
        <p:blipFill rotWithShape="1">
          <a:blip r:embed="rId2">
            <a:extLst>
              <a:ext uri="{28A0092B-C50C-407E-A947-70E740481C1C}">
                <a14:useLocalDpi xmlns:a14="http://schemas.microsoft.com/office/drawing/2010/main" val="0"/>
              </a:ext>
            </a:extLst>
          </a:blip>
          <a:srcRect l="5259" t="4072" r="7032" b="3696"/>
          <a:stretch/>
        </p:blipFill>
        <p:spPr bwMode="auto">
          <a:xfrm>
            <a:off x="1012465" y="1125415"/>
            <a:ext cx="10101012" cy="5310842"/>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93A53ED7-BDFE-4D70-BD53-83521C66E8DB}"/>
              </a:ext>
            </a:extLst>
          </p:cNvPr>
          <p:cNvSpPr txBox="1"/>
          <p:nvPr/>
        </p:nvSpPr>
        <p:spPr>
          <a:xfrm>
            <a:off x="1026886" y="419382"/>
            <a:ext cx="8018640" cy="58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sz="2400" b="1" dirty="0">
                <a:solidFill>
                  <a:schemeClr val="accent6">
                    <a:lumMod val="60000"/>
                    <a:lumOff val="40000"/>
                  </a:schemeClr>
                </a:solidFill>
                <a:latin typeface="Calibri" panose="020F0502020204030204" pitchFamily="34" charset="0"/>
                <a:cs typeface="Calibri" panose="020F0502020204030204" pitchFamily="34" charset="0"/>
              </a:rPr>
              <a:t>VIAJES MENSUALES. SESGO ETARIO - MUJERES</a:t>
            </a:r>
            <a:endParaRPr lang="es-AR" sz="2400" b="1" dirty="0">
              <a:solidFill>
                <a:schemeClr val="accent6">
                  <a:lumMod val="60000"/>
                  <a:lumOff val="40000"/>
                </a:schemeClr>
              </a:solidFill>
              <a:latin typeface="Calibri" panose="020F0502020204030204" pitchFamily="34" charset="0"/>
              <a:cs typeface="Calibri" panose="020F0502020204030204" pitchFamily="34" charset="0"/>
            </a:endParaRPr>
          </a:p>
        </p:txBody>
      </p:sp>
      <p:sp>
        <p:nvSpPr>
          <p:cNvPr id="10" name="Título 1">
            <a:extLst>
              <a:ext uri="{FF2B5EF4-FFF2-40B4-BE49-F238E27FC236}">
                <a16:creationId xmlns:a16="http://schemas.microsoft.com/office/drawing/2014/main" id="{3EABEADE-8897-4983-9232-BE7520D5F05F}"/>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7783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Hernan\Documents\Digital House\Data Science\Curso\Desafio 3\EcoBicis\analisis exploratorio\uso-hombres_rango_edad.jpg"/>
          <p:cNvPicPr>
            <a:picLocks noChangeAspect="1" noChangeArrowheads="1"/>
          </p:cNvPicPr>
          <p:nvPr/>
        </p:nvPicPr>
        <p:blipFill rotWithShape="1">
          <a:blip r:embed="rId2">
            <a:extLst>
              <a:ext uri="{28A0092B-C50C-407E-A947-70E740481C1C}">
                <a14:useLocalDpi xmlns:a14="http://schemas.microsoft.com/office/drawing/2010/main" val="0"/>
              </a:ext>
            </a:extLst>
          </a:blip>
          <a:srcRect l="4230" t="4211" r="8120" b="3589"/>
          <a:stretch/>
        </p:blipFill>
        <p:spPr bwMode="auto">
          <a:xfrm>
            <a:off x="1111293" y="1139483"/>
            <a:ext cx="10002183" cy="5293587"/>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0C368C01-B4DC-416C-BCF6-3164B7DD3E0B}"/>
              </a:ext>
            </a:extLst>
          </p:cNvPr>
          <p:cNvSpPr txBox="1"/>
          <p:nvPr/>
        </p:nvSpPr>
        <p:spPr>
          <a:xfrm>
            <a:off x="1026886" y="419382"/>
            <a:ext cx="8018640" cy="5890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sz="2400" b="1" dirty="0">
                <a:solidFill>
                  <a:srgbClr val="00B0F0"/>
                </a:solidFill>
                <a:latin typeface="Calibri" panose="020F0502020204030204" pitchFamily="34" charset="0"/>
                <a:cs typeface="Calibri" panose="020F0502020204030204" pitchFamily="34" charset="0"/>
              </a:rPr>
              <a:t>VIAJES MENSUALES. SESGO ETARIO - HOMBRES</a:t>
            </a:r>
            <a:endParaRPr lang="es-AR" sz="2400" b="1" dirty="0">
              <a:solidFill>
                <a:srgbClr val="00B0F0"/>
              </a:solidFill>
              <a:latin typeface="Calibri" panose="020F0502020204030204" pitchFamily="34" charset="0"/>
              <a:cs typeface="Calibri" panose="020F0502020204030204" pitchFamily="34" charset="0"/>
            </a:endParaRPr>
          </a:p>
        </p:txBody>
      </p:sp>
      <p:sp>
        <p:nvSpPr>
          <p:cNvPr id="10" name="Título 1">
            <a:extLst>
              <a:ext uri="{FF2B5EF4-FFF2-40B4-BE49-F238E27FC236}">
                <a16:creationId xmlns:a16="http://schemas.microsoft.com/office/drawing/2014/main" id="{E25748FE-27BC-47E5-822C-E4B1651FF613}"/>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2745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p:cNvSpPr txBox="1"/>
          <p:nvPr/>
        </p:nvSpPr>
        <p:spPr>
          <a:xfrm>
            <a:off x="1140936" y="630709"/>
            <a:ext cx="4466046" cy="504433"/>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just">
              <a:lnSpc>
                <a:spcPct val="150000"/>
              </a:lnSpc>
            </a:pPr>
            <a:r>
              <a:rPr lang="es-ES" sz="2000" dirty="0">
                <a:solidFill>
                  <a:schemeClr val="bg1"/>
                </a:solidFill>
                <a:latin typeface="Calibri" panose="020F0502020204030204" pitchFamily="34" charset="0"/>
                <a:cs typeface="Calibri" panose="020F0502020204030204" pitchFamily="34" charset="0"/>
              </a:rPr>
              <a:t>RANGO ETARIO – HOMBRES Y MUJERES</a:t>
            </a:r>
            <a:endParaRPr lang="es-AR" sz="2000" dirty="0">
              <a:solidFill>
                <a:schemeClr val="bg1"/>
              </a:solidFill>
              <a:latin typeface="Calibri" panose="020F0502020204030204" pitchFamily="34" charset="0"/>
              <a:cs typeface="Calibri" panose="020F0502020204030204" pitchFamily="34" charset="0"/>
            </a:endParaRPr>
          </a:p>
        </p:txBody>
      </p:sp>
      <p:graphicFrame>
        <p:nvGraphicFramePr>
          <p:cNvPr id="6" name="5 Gráfico"/>
          <p:cNvGraphicFramePr>
            <a:graphicFrameLocks/>
          </p:cNvGraphicFramePr>
          <p:nvPr/>
        </p:nvGraphicFramePr>
        <p:xfrm>
          <a:off x="1464492" y="1447631"/>
          <a:ext cx="9647204" cy="4744825"/>
        </p:xfrm>
        <a:graphic>
          <a:graphicData uri="http://schemas.openxmlformats.org/drawingml/2006/chart">
            <c:chart xmlns:c="http://schemas.openxmlformats.org/drawingml/2006/chart" xmlns:r="http://schemas.openxmlformats.org/officeDocument/2006/relationships" r:id="rId2"/>
          </a:graphicData>
        </a:graphic>
      </p:graphicFrame>
      <p:sp>
        <p:nvSpPr>
          <p:cNvPr id="2" name="1 CuadroTexto"/>
          <p:cNvSpPr txBox="1"/>
          <p:nvPr/>
        </p:nvSpPr>
        <p:spPr>
          <a:xfrm>
            <a:off x="2476982" y="6358160"/>
            <a:ext cx="7002683" cy="369332"/>
          </a:xfrm>
          <a:prstGeom prst="rect">
            <a:avLst/>
          </a:prstGeom>
          <a:noFill/>
        </p:spPr>
        <p:txBody>
          <a:bodyPr wrap="square" rtlCol="0">
            <a:spAutoFit/>
          </a:bodyPr>
          <a:lstStyle/>
          <a:p>
            <a:r>
              <a:rPr lang="es-AR" b="1" dirty="0">
                <a:solidFill>
                  <a:srgbClr val="FFFF00"/>
                </a:solidFill>
              </a:rPr>
              <a:t>Del total de usos, el 71,9% son hombres y el 28,1% son mujeres </a:t>
            </a:r>
          </a:p>
        </p:txBody>
      </p:sp>
      <p:sp>
        <p:nvSpPr>
          <p:cNvPr id="10" name="Título 1">
            <a:extLst>
              <a:ext uri="{FF2B5EF4-FFF2-40B4-BE49-F238E27FC236}">
                <a16:creationId xmlns:a16="http://schemas.microsoft.com/office/drawing/2014/main" id="{DDF4F05A-4E8F-4BBC-8DB5-61E38C64EBB2}"/>
              </a:ext>
            </a:extLst>
          </p:cNvPr>
          <p:cNvSpPr txBox="1">
            <a:spLocks/>
          </p:cNvSpPr>
          <p:nvPr/>
        </p:nvSpPr>
        <p:spPr>
          <a:xfrm>
            <a:off x="1039223" y="19059"/>
            <a:ext cx="6149368" cy="603814"/>
          </a:xfrm>
          <a:prstGeom prst="rect">
            <a:avLst/>
          </a:prstGeom>
          <a:noFill/>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ES" sz="2800" b="1" dirty="0">
                <a:latin typeface="Calibri" panose="020F0502020204030204" pitchFamily="34" charset="0"/>
                <a:cs typeface="Calibri" panose="020F0502020204030204" pitchFamily="34" charset="0"/>
              </a:rPr>
              <a:t>E4. análisis de uso. </a:t>
            </a:r>
            <a:r>
              <a:rPr lang="es-ES" sz="2800" b="1" dirty="0">
                <a:solidFill>
                  <a:srgbClr val="FFFF00"/>
                </a:solidFill>
                <a:latin typeface="Calibri" panose="020F0502020204030204" pitchFamily="34" charset="0"/>
                <a:cs typeface="Calibri" panose="020F0502020204030204" pitchFamily="34" charset="0"/>
              </a:rPr>
              <a:t>CANTIDAD VIAJES</a:t>
            </a:r>
            <a:endParaRPr lang="es-AR" sz="2800" dirty="0">
              <a:solidFill>
                <a:srgbClr val="FFFF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792979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e Offic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20092615_TF16411242.potx" id="{72C5EF1D-4CD3-4DF2-9DC0-6A5905A0502A}" vid="{E13E07DA-0213-4AA9-91F3-E4530EB730A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1003</TotalTime>
  <Words>1082</Words>
  <Application>Microsoft Office PowerPoint</Application>
  <PresentationFormat>Panorámica</PresentationFormat>
  <Paragraphs>177</Paragraphs>
  <Slides>28</Slides>
  <Notes>1</Notes>
  <HiddenSlides>0</HiddenSlides>
  <MMClips>0</MMClips>
  <ScaleCrop>false</ScaleCrop>
  <HeadingPairs>
    <vt:vector size="6" baseType="variant">
      <vt:variant>
        <vt:lpstr>Fuentes usadas</vt:lpstr>
      </vt:variant>
      <vt:variant>
        <vt:i4>7</vt:i4>
      </vt:variant>
      <vt:variant>
        <vt:lpstr>Tema</vt:lpstr>
      </vt:variant>
      <vt:variant>
        <vt:i4>2</vt:i4>
      </vt:variant>
      <vt:variant>
        <vt:lpstr>Títulos de diapositiva</vt:lpstr>
      </vt:variant>
      <vt:variant>
        <vt:i4>28</vt:i4>
      </vt:variant>
    </vt:vector>
  </HeadingPairs>
  <TitlesOfParts>
    <vt:vector size="37" baseType="lpstr">
      <vt:lpstr>Arial</vt:lpstr>
      <vt:lpstr>Calibri</vt:lpstr>
      <vt:lpstr>Courier New</vt:lpstr>
      <vt:lpstr>Franklin Gothic Demi</vt:lpstr>
      <vt:lpstr>Segoe UI</vt:lpstr>
      <vt:lpstr>Tw Cen MT</vt:lpstr>
      <vt:lpstr>Wingdings</vt:lpstr>
      <vt:lpstr>Circuito</vt:lpstr>
      <vt:lpstr>Tema de Office</vt:lpstr>
      <vt:lpstr>Desafío N°3</vt:lpstr>
      <vt:lpstr>PLAN DE TRABAJO</vt:lpstr>
      <vt:lpstr>Presentación de PowerPoint</vt:lpstr>
      <vt:lpstr>E1. Historia de las ecobicis.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Definición de nuestra clases objetivos y las features del modelo</vt:lpstr>
      <vt:lpstr>Definición de nuestra clases objetivos y las features del modelo</vt:lpstr>
      <vt:lpstr>Generación de un sub set para entrenar y testear</vt:lpstr>
      <vt:lpstr>PRUEBAS CON DISTINTOS MODELOS Y RESULTADOS random forest con clases desbalaceadas</vt:lpstr>
      <vt:lpstr>PRUEBAS CON DISTINTOS MODELOS Y RESULTADOS naive bayes</vt:lpstr>
      <vt:lpstr>PRUEBAS CON DISTINTOS MODELOS Y RESULTADOS regresión logistica</vt:lpstr>
      <vt:lpstr>MEJOR MODELO</vt:lpstr>
      <vt:lpstr>MEJOR MODELO</vt:lpstr>
      <vt:lpstr>Reporte de clasificación</vt:lpstr>
      <vt:lpstr>Mejor métrica del modelo</vt:lpstr>
      <vt:lpstr>Reporte de clasificación</vt:lpstr>
      <vt:lpstr>Reporte de clasificación</vt:lpstr>
      <vt:lpstr>conclusiones</vt:lpstr>
    </vt:vector>
  </TitlesOfParts>
  <Company>SINERGIUM BIOTECH S.A.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Desafío N°3</dc:title>
  <dc:creator>Pablo Rienzi</dc:creator>
  <cp:lastModifiedBy>LENOVO</cp:lastModifiedBy>
  <cp:revision>161</cp:revision>
  <dcterms:created xsi:type="dcterms:W3CDTF">2019-07-09T19:05:07Z</dcterms:created>
  <dcterms:modified xsi:type="dcterms:W3CDTF">2019-07-13T13:00:15Z</dcterms:modified>
</cp:coreProperties>
</file>